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307" r:id="rId3"/>
    <p:sldId id="308" r:id="rId4"/>
    <p:sldId id="315" r:id="rId5"/>
    <p:sldId id="316" r:id="rId6"/>
    <p:sldId id="317" r:id="rId7"/>
    <p:sldId id="318" r:id="rId8"/>
    <p:sldId id="319" r:id="rId9"/>
    <p:sldId id="320" r:id="rId10"/>
    <p:sldId id="321" r:id="rId11"/>
    <p:sldId id="322" r:id="rId12"/>
    <p:sldId id="291"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5FD"/>
    <a:srgbClr val="487CBE"/>
    <a:srgbClr val="F46545"/>
    <a:srgbClr val="909DFA"/>
    <a:srgbClr val="C5F5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howGuides="1">
      <p:cViewPr varScale="1">
        <p:scale>
          <a:sx n="111" d="100"/>
          <a:sy n="111" d="100"/>
        </p:scale>
        <p:origin x="396" y="102"/>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1F598A-BE37-686E-FFD0-E46144985CE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6DD185F-7469-8C0A-86B0-473D2A1654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17F9204-206D-0AEE-3491-04410C34C87B}"/>
              </a:ext>
            </a:extLst>
          </p:cNvPr>
          <p:cNvSpPr>
            <a:spLocks noGrp="1"/>
          </p:cNvSpPr>
          <p:nvPr>
            <p:ph type="dt" sz="half" idx="10"/>
          </p:nvPr>
        </p:nvSpPr>
        <p:spPr/>
        <p:txBody>
          <a:bodyPr/>
          <a:lstStyle/>
          <a:p>
            <a:fld id="{36C9C1C0-0409-414F-BA8A-552FB615E1A0}" type="datetimeFigureOut">
              <a:rPr lang="ru-RU" smtClean="0"/>
              <a:t>29.03.2024</a:t>
            </a:fld>
            <a:endParaRPr lang="ru-RU"/>
          </a:p>
        </p:txBody>
      </p:sp>
      <p:sp>
        <p:nvSpPr>
          <p:cNvPr id="5" name="Нижний колонтитул 4">
            <a:extLst>
              <a:ext uri="{FF2B5EF4-FFF2-40B4-BE49-F238E27FC236}">
                <a16:creationId xmlns:a16="http://schemas.microsoft.com/office/drawing/2014/main" id="{7833387A-23BC-C594-3EC8-34453B2715C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B584772-A3EC-F020-D9B2-B50692FB2FAB}"/>
              </a:ext>
            </a:extLst>
          </p:cNvPr>
          <p:cNvSpPr>
            <a:spLocks noGrp="1"/>
          </p:cNvSpPr>
          <p:nvPr>
            <p:ph type="sldNum" sz="quarter" idx="12"/>
          </p:nvPr>
        </p:nvSpPr>
        <p:spPr/>
        <p:txBody>
          <a:bodyPr/>
          <a:lstStyle/>
          <a:p>
            <a:fld id="{40E11833-EA3A-4904-B8BB-7EF375FEEE67}" type="slidenum">
              <a:rPr lang="ru-RU" smtClean="0"/>
              <a:t>‹#›</a:t>
            </a:fld>
            <a:endParaRPr lang="ru-RU"/>
          </a:p>
        </p:txBody>
      </p:sp>
    </p:spTree>
    <p:extLst>
      <p:ext uri="{BB962C8B-B14F-4D97-AF65-F5344CB8AC3E}">
        <p14:creationId xmlns:p14="http://schemas.microsoft.com/office/powerpoint/2010/main" val="300177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9D52F-B66C-5A45-DF9C-3D1BEA9F52D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CA62A35-640F-DAC4-9B32-70B4A79CF18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C565320-071A-DA15-618B-380050A3F844}"/>
              </a:ext>
            </a:extLst>
          </p:cNvPr>
          <p:cNvSpPr>
            <a:spLocks noGrp="1"/>
          </p:cNvSpPr>
          <p:nvPr>
            <p:ph type="dt" sz="half" idx="10"/>
          </p:nvPr>
        </p:nvSpPr>
        <p:spPr/>
        <p:txBody>
          <a:bodyPr/>
          <a:lstStyle/>
          <a:p>
            <a:fld id="{36C9C1C0-0409-414F-BA8A-552FB615E1A0}" type="datetimeFigureOut">
              <a:rPr lang="ru-RU" smtClean="0"/>
              <a:t>29.03.2024</a:t>
            </a:fld>
            <a:endParaRPr lang="ru-RU"/>
          </a:p>
        </p:txBody>
      </p:sp>
      <p:sp>
        <p:nvSpPr>
          <p:cNvPr id="5" name="Нижний колонтитул 4">
            <a:extLst>
              <a:ext uri="{FF2B5EF4-FFF2-40B4-BE49-F238E27FC236}">
                <a16:creationId xmlns:a16="http://schemas.microsoft.com/office/drawing/2014/main" id="{10F73C72-B3FB-01C3-95C8-73C02CC7DC5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EEEAEC7-FF4D-7735-011A-5711302AE0AA}"/>
              </a:ext>
            </a:extLst>
          </p:cNvPr>
          <p:cNvSpPr>
            <a:spLocks noGrp="1"/>
          </p:cNvSpPr>
          <p:nvPr>
            <p:ph type="sldNum" sz="quarter" idx="12"/>
          </p:nvPr>
        </p:nvSpPr>
        <p:spPr/>
        <p:txBody>
          <a:bodyPr/>
          <a:lstStyle/>
          <a:p>
            <a:fld id="{40E11833-EA3A-4904-B8BB-7EF375FEEE67}" type="slidenum">
              <a:rPr lang="ru-RU" smtClean="0"/>
              <a:t>‹#›</a:t>
            </a:fld>
            <a:endParaRPr lang="ru-RU"/>
          </a:p>
        </p:txBody>
      </p:sp>
    </p:spTree>
    <p:extLst>
      <p:ext uri="{BB962C8B-B14F-4D97-AF65-F5344CB8AC3E}">
        <p14:creationId xmlns:p14="http://schemas.microsoft.com/office/powerpoint/2010/main" val="213235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22E7F11-2C90-698F-F97F-8E54930C81C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3A7932D-B50F-01A1-0B6C-C161B32A56E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E8644F6-A401-005A-48CA-208903073551}"/>
              </a:ext>
            </a:extLst>
          </p:cNvPr>
          <p:cNvSpPr>
            <a:spLocks noGrp="1"/>
          </p:cNvSpPr>
          <p:nvPr>
            <p:ph type="dt" sz="half" idx="10"/>
          </p:nvPr>
        </p:nvSpPr>
        <p:spPr/>
        <p:txBody>
          <a:bodyPr/>
          <a:lstStyle/>
          <a:p>
            <a:fld id="{36C9C1C0-0409-414F-BA8A-552FB615E1A0}" type="datetimeFigureOut">
              <a:rPr lang="ru-RU" smtClean="0"/>
              <a:t>29.03.2024</a:t>
            </a:fld>
            <a:endParaRPr lang="ru-RU"/>
          </a:p>
        </p:txBody>
      </p:sp>
      <p:sp>
        <p:nvSpPr>
          <p:cNvPr id="5" name="Нижний колонтитул 4">
            <a:extLst>
              <a:ext uri="{FF2B5EF4-FFF2-40B4-BE49-F238E27FC236}">
                <a16:creationId xmlns:a16="http://schemas.microsoft.com/office/drawing/2014/main" id="{A944628C-C537-E004-729E-C5775283FC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10E8952-4D29-E6A1-44F1-554CA4A15E72}"/>
              </a:ext>
            </a:extLst>
          </p:cNvPr>
          <p:cNvSpPr>
            <a:spLocks noGrp="1"/>
          </p:cNvSpPr>
          <p:nvPr>
            <p:ph type="sldNum" sz="quarter" idx="12"/>
          </p:nvPr>
        </p:nvSpPr>
        <p:spPr/>
        <p:txBody>
          <a:bodyPr/>
          <a:lstStyle/>
          <a:p>
            <a:fld id="{40E11833-EA3A-4904-B8BB-7EF375FEEE67}" type="slidenum">
              <a:rPr lang="ru-RU" smtClean="0"/>
              <a:t>‹#›</a:t>
            </a:fld>
            <a:endParaRPr lang="ru-RU"/>
          </a:p>
        </p:txBody>
      </p:sp>
    </p:spTree>
    <p:extLst>
      <p:ext uri="{BB962C8B-B14F-4D97-AF65-F5344CB8AC3E}">
        <p14:creationId xmlns:p14="http://schemas.microsoft.com/office/powerpoint/2010/main" val="123252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BDFF25-A04B-9186-39A0-43122930997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441EFAD-8670-7A1C-C71E-ADD2C0ECB0D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355EEC7-BB42-1779-472B-430C78069728}"/>
              </a:ext>
            </a:extLst>
          </p:cNvPr>
          <p:cNvSpPr>
            <a:spLocks noGrp="1"/>
          </p:cNvSpPr>
          <p:nvPr>
            <p:ph type="dt" sz="half" idx="10"/>
          </p:nvPr>
        </p:nvSpPr>
        <p:spPr/>
        <p:txBody>
          <a:bodyPr/>
          <a:lstStyle/>
          <a:p>
            <a:fld id="{36C9C1C0-0409-414F-BA8A-552FB615E1A0}" type="datetimeFigureOut">
              <a:rPr lang="ru-RU" smtClean="0"/>
              <a:t>29.03.2024</a:t>
            </a:fld>
            <a:endParaRPr lang="ru-RU"/>
          </a:p>
        </p:txBody>
      </p:sp>
      <p:sp>
        <p:nvSpPr>
          <p:cNvPr id="5" name="Нижний колонтитул 4">
            <a:extLst>
              <a:ext uri="{FF2B5EF4-FFF2-40B4-BE49-F238E27FC236}">
                <a16:creationId xmlns:a16="http://schemas.microsoft.com/office/drawing/2014/main" id="{7F7D7075-8531-BB49-08EA-71C0700EBB1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43A8272-D43C-87CD-3C47-C886CE8086AD}"/>
              </a:ext>
            </a:extLst>
          </p:cNvPr>
          <p:cNvSpPr>
            <a:spLocks noGrp="1"/>
          </p:cNvSpPr>
          <p:nvPr>
            <p:ph type="sldNum" sz="quarter" idx="12"/>
          </p:nvPr>
        </p:nvSpPr>
        <p:spPr/>
        <p:txBody>
          <a:bodyPr/>
          <a:lstStyle/>
          <a:p>
            <a:fld id="{40E11833-EA3A-4904-B8BB-7EF375FEEE67}" type="slidenum">
              <a:rPr lang="ru-RU" smtClean="0"/>
              <a:t>‹#›</a:t>
            </a:fld>
            <a:endParaRPr lang="ru-RU"/>
          </a:p>
        </p:txBody>
      </p:sp>
    </p:spTree>
    <p:extLst>
      <p:ext uri="{BB962C8B-B14F-4D97-AF65-F5344CB8AC3E}">
        <p14:creationId xmlns:p14="http://schemas.microsoft.com/office/powerpoint/2010/main" val="261383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8C94E9-B261-D2DE-E9B8-560CB599ABE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39815E7-F1EC-1DDE-DCF1-B0C649DDCB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534B28C-6257-2BBD-E0EE-02D17E74B3AE}"/>
              </a:ext>
            </a:extLst>
          </p:cNvPr>
          <p:cNvSpPr>
            <a:spLocks noGrp="1"/>
          </p:cNvSpPr>
          <p:nvPr>
            <p:ph type="dt" sz="half" idx="10"/>
          </p:nvPr>
        </p:nvSpPr>
        <p:spPr/>
        <p:txBody>
          <a:bodyPr/>
          <a:lstStyle/>
          <a:p>
            <a:fld id="{36C9C1C0-0409-414F-BA8A-552FB615E1A0}" type="datetimeFigureOut">
              <a:rPr lang="ru-RU" smtClean="0"/>
              <a:t>29.03.2024</a:t>
            </a:fld>
            <a:endParaRPr lang="ru-RU"/>
          </a:p>
        </p:txBody>
      </p:sp>
      <p:sp>
        <p:nvSpPr>
          <p:cNvPr id="5" name="Нижний колонтитул 4">
            <a:extLst>
              <a:ext uri="{FF2B5EF4-FFF2-40B4-BE49-F238E27FC236}">
                <a16:creationId xmlns:a16="http://schemas.microsoft.com/office/drawing/2014/main" id="{04905DCE-BF70-F98A-2BD0-2040D383A65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3DF150-194C-FC8E-E5F6-74329E3853B4}"/>
              </a:ext>
            </a:extLst>
          </p:cNvPr>
          <p:cNvSpPr>
            <a:spLocks noGrp="1"/>
          </p:cNvSpPr>
          <p:nvPr>
            <p:ph type="sldNum" sz="quarter" idx="12"/>
          </p:nvPr>
        </p:nvSpPr>
        <p:spPr/>
        <p:txBody>
          <a:bodyPr/>
          <a:lstStyle/>
          <a:p>
            <a:fld id="{40E11833-EA3A-4904-B8BB-7EF375FEEE67}" type="slidenum">
              <a:rPr lang="ru-RU" smtClean="0"/>
              <a:t>‹#›</a:t>
            </a:fld>
            <a:endParaRPr lang="ru-RU"/>
          </a:p>
        </p:txBody>
      </p:sp>
    </p:spTree>
    <p:extLst>
      <p:ext uri="{BB962C8B-B14F-4D97-AF65-F5344CB8AC3E}">
        <p14:creationId xmlns:p14="http://schemas.microsoft.com/office/powerpoint/2010/main" val="238073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D85505-A39F-59C0-CCE7-D74B276CB49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61F5EFC-9E9D-D03A-3740-69BBED4A4D5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43218D2-1951-CB0C-B1D1-F1179894FE7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F44E843-9CA0-9C1F-37A2-19692D66FB32}"/>
              </a:ext>
            </a:extLst>
          </p:cNvPr>
          <p:cNvSpPr>
            <a:spLocks noGrp="1"/>
          </p:cNvSpPr>
          <p:nvPr>
            <p:ph type="dt" sz="half" idx="10"/>
          </p:nvPr>
        </p:nvSpPr>
        <p:spPr/>
        <p:txBody>
          <a:bodyPr/>
          <a:lstStyle/>
          <a:p>
            <a:fld id="{36C9C1C0-0409-414F-BA8A-552FB615E1A0}" type="datetimeFigureOut">
              <a:rPr lang="ru-RU" smtClean="0"/>
              <a:t>29.03.2024</a:t>
            </a:fld>
            <a:endParaRPr lang="ru-RU"/>
          </a:p>
        </p:txBody>
      </p:sp>
      <p:sp>
        <p:nvSpPr>
          <p:cNvPr id="6" name="Нижний колонтитул 5">
            <a:extLst>
              <a:ext uri="{FF2B5EF4-FFF2-40B4-BE49-F238E27FC236}">
                <a16:creationId xmlns:a16="http://schemas.microsoft.com/office/drawing/2014/main" id="{B2DA9052-89B6-2D86-0436-F0590251F94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0CDF5D-B2B2-D54B-42B9-EC44210D22B6}"/>
              </a:ext>
            </a:extLst>
          </p:cNvPr>
          <p:cNvSpPr>
            <a:spLocks noGrp="1"/>
          </p:cNvSpPr>
          <p:nvPr>
            <p:ph type="sldNum" sz="quarter" idx="12"/>
          </p:nvPr>
        </p:nvSpPr>
        <p:spPr/>
        <p:txBody>
          <a:bodyPr/>
          <a:lstStyle/>
          <a:p>
            <a:fld id="{40E11833-EA3A-4904-B8BB-7EF375FEEE67}" type="slidenum">
              <a:rPr lang="ru-RU" smtClean="0"/>
              <a:t>‹#›</a:t>
            </a:fld>
            <a:endParaRPr lang="ru-RU"/>
          </a:p>
        </p:txBody>
      </p:sp>
    </p:spTree>
    <p:extLst>
      <p:ext uri="{BB962C8B-B14F-4D97-AF65-F5344CB8AC3E}">
        <p14:creationId xmlns:p14="http://schemas.microsoft.com/office/powerpoint/2010/main" val="426772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A6F983-311A-A12D-F388-FC24760AB9B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C5DF4C9-7524-08BE-491A-62EF9F06B0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1593618-6628-4960-6A61-D6FF96F6D49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0F3A136-82F0-1677-FAC2-0F8C6958B9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D9A6BA9-2768-7DE3-80DC-C104003412C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5411E6C-43EB-A06A-A4FD-F2A50F0879F5}"/>
              </a:ext>
            </a:extLst>
          </p:cNvPr>
          <p:cNvSpPr>
            <a:spLocks noGrp="1"/>
          </p:cNvSpPr>
          <p:nvPr>
            <p:ph type="dt" sz="half" idx="10"/>
          </p:nvPr>
        </p:nvSpPr>
        <p:spPr/>
        <p:txBody>
          <a:bodyPr/>
          <a:lstStyle/>
          <a:p>
            <a:fld id="{36C9C1C0-0409-414F-BA8A-552FB615E1A0}" type="datetimeFigureOut">
              <a:rPr lang="ru-RU" smtClean="0"/>
              <a:t>29.03.2024</a:t>
            </a:fld>
            <a:endParaRPr lang="ru-RU"/>
          </a:p>
        </p:txBody>
      </p:sp>
      <p:sp>
        <p:nvSpPr>
          <p:cNvPr id="8" name="Нижний колонтитул 7">
            <a:extLst>
              <a:ext uri="{FF2B5EF4-FFF2-40B4-BE49-F238E27FC236}">
                <a16:creationId xmlns:a16="http://schemas.microsoft.com/office/drawing/2014/main" id="{FDB50974-E9B0-4EA7-6BDB-ECEC9426F64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46B5AB7-274C-593D-F000-876939F7E14F}"/>
              </a:ext>
            </a:extLst>
          </p:cNvPr>
          <p:cNvSpPr>
            <a:spLocks noGrp="1"/>
          </p:cNvSpPr>
          <p:nvPr>
            <p:ph type="sldNum" sz="quarter" idx="12"/>
          </p:nvPr>
        </p:nvSpPr>
        <p:spPr/>
        <p:txBody>
          <a:bodyPr/>
          <a:lstStyle/>
          <a:p>
            <a:fld id="{40E11833-EA3A-4904-B8BB-7EF375FEEE67}" type="slidenum">
              <a:rPr lang="ru-RU" smtClean="0"/>
              <a:t>‹#›</a:t>
            </a:fld>
            <a:endParaRPr lang="ru-RU"/>
          </a:p>
        </p:txBody>
      </p:sp>
    </p:spTree>
    <p:extLst>
      <p:ext uri="{BB962C8B-B14F-4D97-AF65-F5344CB8AC3E}">
        <p14:creationId xmlns:p14="http://schemas.microsoft.com/office/powerpoint/2010/main" val="216462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4EC2B8-6C4A-F901-1486-7D31556168F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2475726-D0A3-7CBC-C9C9-1730AA5DD047}"/>
              </a:ext>
            </a:extLst>
          </p:cNvPr>
          <p:cNvSpPr>
            <a:spLocks noGrp="1"/>
          </p:cNvSpPr>
          <p:nvPr>
            <p:ph type="dt" sz="half" idx="10"/>
          </p:nvPr>
        </p:nvSpPr>
        <p:spPr/>
        <p:txBody>
          <a:bodyPr/>
          <a:lstStyle/>
          <a:p>
            <a:fld id="{36C9C1C0-0409-414F-BA8A-552FB615E1A0}" type="datetimeFigureOut">
              <a:rPr lang="ru-RU" smtClean="0"/>
              <a:t>29.03.2024</a:t>
            </a:fld>
            <a:endParaRPr lang="ru-RU"/>
          </a:p>
        </p:txBody>
      </p:sp>
      <p:sp>
        <p:nvSpPr>
          <p:cNvPr id="4" name="Нижний колонтитул 3">
            <a:extLst>
              <a:ext uri="{FF2B5EF4-FFF2-40B4-BE49-F238E27FC236}">
                <a16:creationId xmlns:a16="http://schemas.microsoft.com/office/drawing/2014/main" id="{7D0D82BA-9AD2-2172-AE4D-94D88ABA7AE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4334F66-F4E6-6910-7330-6EF0EB334F29}"/>
              </a:ext>
            </a:extLst>
          </p:cNvPr>
          <p:cNvSpPr>
            <a:spLocks noGrp="1"/>
          </p:cNvSpPr>
          <p:nvPr>
            <p:ph type="sldNum" sz="quarter" idx="12"/>
          </p:nvPr>
        </p:nvSpPr>
        <p:spPr/>
        <p:txBody>
          <a:bodyPr/>
          <a:lstStyle/>
          <a:p>
            <a:fld id="{40E11833-EA3A-4904-B8BB-7EF375FEEE67}" type="slidenum">
              <a:rPr lang="ru-RU" smtClean="0"/>
              <a:t>‹#›</a:t>
            </a:fld>
            <a:endParaRPr lang="ru-RU"/>
          </a:p>
        </p:txBody>
      </p:sp>
    </p:spTree>
    <p:extLst>
      <p:ext uri="{BB962C8B-B14F-4D97-AF65-F5344CB8AC3E}">
        <p14:creationId xmlns:p14="http://schemas.microsoft.com/office/powerpoint/2010/main" val="219427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6AED02A-3C53-0DFF-4E2A-6B8AEB9E5B44}"/>
              </a:ext>
            </a:extLst>
          </p:cNvPr>
          <p:cNvSpPr>
            <a:spLocks noGrp="1"/>
          </p:cNvSpPr>
          <p:nvPr>
            <p:ph type="dt" sz="half" idx="10"/>
          </p:nvPr>
        </p:nvSpPr>
        <p:spPr/>
        <p:txBody>
          <a:bodyPr/>
          <a:lstStyle/>
          <a:p>
            <a:fld id="{36C9C1C0-0409-414F-BA8A-552FB615E1A0}" type="datetimeFigureOut">
              <a:rPr lang="ru-RU" smtClean="0"/>
              <a:t>29.03.2024</a:t>
            </a:fld>
            <a:endParaRPr lang="ru-RU"/>
          </a:p>
        </p:txBody>
      </p:sp>
      <p:sp>
        <p:nvSpPr>
          <p:cNvPr id="3" name="Нижний колонтитул 2">
            <a:extLst>
              <a:ext uri="{FF2B5EF4-FFF2-40B4-BE49-F238E27FC236}">
                <a16:creationId xmlns:a16="http://schemas.microsoft.com/office/drawing/2014/main" id="{12D99F7A-A3FD-D3D8-AAD7-707546706C6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637B979-E2D6-52C5-67F5-EC16262C3BBF}"/>
              </a:ext>
            </a:extLst>
          </p:cNvPr>
          <p:cNvSpPr>
            <a:spLocks noGrp="1"/>
          </p:cNvSpPr>
          <p:nvPr>
            <p:ph type="sldNum" sz="quarter" idx="12"/>
          </p:nvPr>
        </p:nvSpPr>
        <p:spPr/>
        <p:txBody>
          <a:bodyPr/>
          <a:lstStyle/>
          <a:p>
            <a:fld id="{40E11833-EA3A-4904-B8BB-7EF375FEEE67}" type="slidenum">
              <a:rPr lang="ru-RU" smtClean="0"/>
              <a:t>‹#›</a:t>
            </a:fld>
            <a:endParaRPr lang="ru-RU"/>
          </a:p>
        </p:txBody>
      </p:sp>
    </p:spTree>
    <p:extLst>
      <p:ext uri="{BB962C8B-B14F-4D97-AF65-F5344CB8AC3E}">
        <p14:creationId xmlns:p14="http://schemas.microsoft.com/office/powerpoint/2010/main" val="101963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759A80-E6B0-8E31-3106-20B097EC0B3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7CDADBB-7593-52FB-DCC4-97F99808C9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049FD3E-A1EB-D836-CD01-52BC3C829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3E5359E-0E38-9BB8-6B6E-28EAA704B821}"/>
              </a:ext>
            </a:extLst>
          </p:cNvPr>
          <p:cNvSpPr>
            <a:spLocks noGrp="1"/>
          </p:cNvSpPr>
          <p:nvPr>
            <p:ph type="dt" sz="half" idx="10"/>
          </p:nvPr>
        </p:nvSpPr>
        <p:spPr/>
        <p:txBody>
          <a:bodyPr/>
          <a:lstStyle/>
          <a:p>
            <a:fld id="{36C9C1C0-0409-414F-BA8A-552FB615E1A0}" type="datetimeFigureOut">
              <a:rPr lang="ru-RU" smtClean="0"/>
              <a:t>29.03.2024</a:t>
            </a:fld>
            <a:endParaRPr lang="ru-RU"/>
          </a:p>
        </p:txBody>
      </p:sp>
      <p:sp>
        <p:nvSpPr>
          <p:cNvPr id="6" name="Нижний колонтитул 5">
            <a:extLst>
              <a:ext uri="{FF2B5EF4-FFF2-40B4-BE49-F238E27FC236}">
                <a16:creationId xmlns:a16="http://schemas.microsoft.com/office/drawing/2014/main" id="{CCA430FF-E98C-D302-33C2-7873D5F5757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4A8D322-FD80-4635-0B9E-C66FA89066C9}"/>
              </a:ext>
            </a:extLst>
          </p:cNvPr>
          <p:cNvSpPr>
            <a:spLocks noGrp="1"/>
          </p:cNvSpPr>
          <p:nvPr>
            <p:ph type="sldNum" sz="quarter" idx="12"/>
          </p:nvPr>
        </p:nvSpPr>
        <p:spPr/>
        <p:txBody>
          <a:bodyPr/>
          <a:lstStyle/>
          <a:p>
            <a:fld id="{40E11833-EA3A-4904-B8BB-7EF375FEEE67}" type="slidenum">
              <a:rPr lang="ru-RU" smtClean="0"/>
              <a:t>‹#›</a:t>
            </a:fld>
            <a:endParaRPr lang="ru-RU"/>
          </a:p>
        </p:txBody>
      </p:sp>
    </p:spTree>
    <p:extLst>
      <p:ext uri="{BB962C8B-B14F-4D97-AF65-F5344CB8AC3E}">
        <p14:creationId xmlns:p14="http://schemas.microsoft.com/office/powerpoint/2010/main" val="418891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D6C4D2-92EE-8FFF-9FD3-20154CF9AA4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E1BECBF-87B3-4EC8-63B0-DDE03D0F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7F9CA9F-596F-FA9E-911E-8F2DC5513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F1F76CF-43E5-1706-B0D5-8103EC2BBA93}"/>
              </a:ext>
            </a:extLst>
          </p:cNvPr>
          <p:cNvSpPr>
            <a:spLocks noGrp="1"/>
          </p:cNvSpPr>
          <p:nvPr>
            <p:ph type="dt" sz="half" idx="10"/>
          </p:nvPr>
        </p:nvSpPr>
        <p:spPr/>
        <p:txBody>
          <a:bodyPr/>
          <a:lstStyle/>
          <a:p>
            <a:fld id="{36C9C1C0-0409-414F-BA8A-552FB615E1A0}" type="datetimeFigureOut">
              <a:rPr lang="ru-RU" smtClean="0"/>
              <a:t>29.03.2024</a:t>
            </a:fld>
            <a:endParaRPr lang="ru-RU"/>
          </a:p>
        </p:txBody>
      </p:sp>
      <p:sp>
        <p:nvSpPr>
          <p:cNvPr id="6" name="Нижний колонтитул 5">
            <a:extLst>
              <a:ext uri="{FF2B5EF4-FFF2-40B4-BE49-F238E27FC236}">
                <a16:creationId xmlns:a16="http://schemas.microsoft.com/office/drawing/2014/main" id="{A370482F-98EB-536E-FA87-1E4BD97CE3B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E7091C2-E071-9EDA-9289-A69944AA21F7}"/>
              </a:ext>
            </a:extLst>
          </p:cNvPr>
          <p:cNvSpPr>
            <a:spLocks noGrp="1"/>
          </p:cNvSpPr>
          <p:nvPr>
            <p:ph type="sldNum" sz="quarter" idx="12"/>
          </p:nvPr>
        </p:nvSpPr>
        <p:spPr/>
        <p:txBody>
          <a:bodyPr/>
          <a:lstStyle/>
          <a:p>
            <a:fld id="{40E11833-EA3A-4904-B8BB-7EF375FEEE67}" type="slidenum">
              <a:rPr lang="ru-RU" smtClean="0"/>
              <a:t>‹#›</a:t>
            </a:fld>
            <a:endParaRPr lang="ru-RU"/>
          </a:p>
        </p:txBody>
      </p:sp>
    </p:spTree>
    <p:extLst>
      <p:ext uri="{BB962C8B-B14F-4D97-AF65-F5344CB8AC3E}">
        <p14:creationId xmlns:p14="http://schemas.microsoft.com/office/powerpoint/2010/main" val="231257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AFC8E5-1140-D71B-7A0B-23FC26FFFB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B1615A6-4186-DC16-66EB-2ECB4CACC7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4B290DC-C478-8B32-FE57-3C1112EC0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9C1C0-0409-414F-BA8A-552FB615E1A0}" type="datetimeFigureOut">
              <a:rPr lang="ru-RU" smtClean="0"/>
              <a:t>29.03.2024</a:t>
            </a:fld>
            <a:endParaRPr lang="ru-RU"/>
          </a:p>
        </p:txBody>
      </p:sp>
      <p:sp>
        <p:nvSpPr>
          <p:cNvPr id="5" name="Нижний колонтитул 4">
            <a:extLst>
              <a:ext uri="{FF2B5EF4-FFF2-40B4-BE49-F238E27FC236}">
                <a16:creationId xmlns:a16="http://schemas.microsoft.com/office/drawing/2014/main" id="{DB46F465-D1DE-F23D-D073-1CE7FAB33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6AABF4B-CCAA-3889-7A29-AF34C108F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11833-EA3A-4904-B8BB-7EF375FEEE67}" type="slidenum">
              <a:rPr lang="ru-RU" smtClean="0"/>
              <a:t>‹#›</a:t>
            </a:fld>
            <a:endParaRPr lang="ru-RU"/>
          </a:p>
        </p:txBody>
      </p:sp>
    </p:spTree>
    <p:extLst>
      <p:ext uri="{BB962C8B-B14F-4D97-AF65-F5344CB8AC3E}">
        <p14:creationId xmlns:p14="http://schemas.microsoft.com/office/powerpoint/2010/main" val="366993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ocdod@mail.ru"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vcht.center/reestr-teatrov/"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1077;&#1080;&#1087;-&#1092;&#1082;&#1080;&#1089;.&#1088;&#1092;/&#1089;&#1074;&#1077;&#1076;&#1077;&#1085;&#1080;&#1103;-&#1086;-&#1096;&#1089;&#1082;/"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hyperlink" Target="https://vk.com/ecostation7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скругленные углы 8">
            <a:extLst>
              <a:ext uri="{FF2B5EF4-FFF2-40B4-BE49-F238E27FC236}">
                <a16:creationId xmlns:a16="http://schemas.microsoft.com/office/drawing/2014/main" id="{1BA20F52-5C11-4AB9-9598-1EF90E5A8239}"/>
              </a:ext>
            </a:extLst>
          </p:cNvPr>
          <p:cNvSpPr/>
          <p:nvPr/>
        </p:nvSpPr>
        <p:spPr>
          <a:xfrm>
            <a:off x="342502" y="-334872"/>
            <a:ext cx="11506996" cy="5179015"/>
          </a:xfrm>
          <a:prstGeom prst="roundRect">
            <a:avLst>
              <a:gd name="adj" fmla="val 7802"/>
            </a:avLst>
          </a:prstGeom>
          <a:solidFill>
            <a:srgbClr val="487CBE"/>
          </a:solidFill>
          <a:ln>
            <a:solidFill>
              <a:srgbClr val="867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B72C933-F627-4254-A987-B9F317F31758}"/>
              </a:ext>
            </a:extLst>
          </p:cNvPr>
          <p:cNvSpPr txBox="1"/>
          <p:nvPr/>
        </p:nvSpPr>
        <p:spPr>
          <a:xfrm>
            <a:off x="577947" y="1878018"/>
            <a:ext cx="11036103" cy="2062103"/>
          </a:xfrm>
          <a:prstGeom prst="rect">
            <a:avLst/>
          </a:prstGeom>
          <a:noFill/>
        </p:spPr>
        <p:txBody>
          <a:bodyPr wrap="square" rtlCol="0">
            <a:spAutoFit/>
          </a:bodyPr>
          <a:lstStyle>
            <a:defPPr>
              <a:defRPr lang="ru-RU"/>
            </a:defPPr>
            <a:lvl1pPr marR="0" lvl="0" indent="0" algn="ctr" fontAlgn="auto">
              <a:lnSpc>
                <a:spcPct val="100000"/>
              </a:lnSpc>
              <a:spcBef>
                <a:spcPts val="0"/>
              </a:spcBef>
              <a:spcAft>
                <a:spcPts val="0"/>
              </a:spcAft>
              <a:buClrTx/>
              <a:buSzTx/>
              <a:buFontTx/>
              <a:buNone/>
              <a:tabLst/>
              <a:defRPr kumimoji="0" sz="2200" b="1" i="0" u="none" strike="noStrike" cap="none" spc="0" normalizeH="0" baseline="0">
                <a:ln>
                  <a:noFill/>
                </a:ln>
                <a:solidFill>
                  <a:schemeClr val="bg1"/>
                </a:solidFill>
                <a:effectLst/>
                <a:uLnTx/>
                <a:uFillTx/>
                <a:latin typeface="Montserrat SemiBold" panose="00000700000000000000" pitchFamily="2" charset="-52"/>
              </a:defRPr>
            </a:lvl1pPr>
          </a:lstStyle>
          <a:p>
            <a:r>
              <a:rPr lang="ru-RU" sz="3200" dirty="0">
                <a:latin typeface="Montserrat ExtraBold" panose="00000900000000000000" pitchFamily="2" charset="-52"/>
              </a:rPr>
              <a:t>Обновление содержания дополнительных общеобразовательных общеразвивающих программ и внедрение новых форм организации обучения</a:t>
            </a:r>
            <a:endParaRPr kumimoji="0" lang="ru-RU" sz="3600" b="1" i="0" u="none" strike="noStrike" kern="1200" cap="none" spc="0" normalizeH="0" baseline="0" noProof="0" dirty="0">
              <a:ln>
                <a:noFill/>
              </a:ln>
              <a:solidFill>
                <a:prstClr val="white"/>
              </a:solidFill>
              <a:effectLst/>
              <a:uLnTx/>
              <a:uFillTx/>
              <a:latin typeface="Montserrat ExtraBold" panose="00000900000000000000" pitchFamily="2" charset="-52"/>
            </a:endParaRPr>
          </a:p>
        </p:txBody>
      </p:sp>
      <p:pic>
        <p:nvPicPr>
          <p:cNvPr id="8" name="Рисунок 7">
            <a:extLst>
              <a:ext uri="{FF2B5EF4-FFF2-40B4-BE49-F238E27FC236}">
                <a16:creationId xmlns:a16="http://schemas.microsoft.com/office/drawing/2014/main" id="{4F155E44-E7A3-448C-8E33-F593DA9A64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21" y="596919"/>
            <a:ext cx="2312838" cy="819010"/>
          </a:xfrm>
          <a:prstGeom prst="rect">
            <a:avLst/>
          </a:prstGeom>
        </p:spPr>
      </p:pic>
      <p:sp>
        <p:nvSpPr>
          <p:cNvPr id="13" name="Овал 12">
            <a:extLst>
              <a:ext uri="{FF2B5EF4-FFF2-40B4-BE49-F238E27FC236}">
                <a16:creationId xmlns:a16="http://schemas.microsoft.com/office/drawing/2014/main" id="{45F59CCF-5163-46A7-A9F8-CC99DE2232ED}"/>
              </a:ext>
            </a:extLst>
          </p:cNvPr>
          <p:cNvSpPr/>
          <p:nvPr/>
        </p:nvSpPr>
        <p:spPr>
          <a:xfrm>
            <a:off x="9606268" y="185246"/>
            <a:ext cx="1755134" cy="1692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Рисунок 13">
            <a:extLst>
              <a:ext uri="{FF2B5EF4-FFF2-40B4-BE49-F238E27FC236}">
                <a16:creationId xmlns:a16="http://schemas.microsoft.com/office/drawing/2014/main" id="{4B6B69E5-34F7-4F0B-9AA3-9371D936C74E}"/>
              </a:ext>
            </a:extLst>
          </p:cNvPr>
          <p:cNvPicPr>
            <a:picLocks noChangeAspect="1"/>
          </p:cNvPicPr>
          <p:nvPr/>
        </p:nvPicPr>
        <p:blipFill>
          <a:blip r:embed="rId3"/>
          <a:stretch>
            <a:fillRect/>
          </a:stretch>
        </p:blipFill>
        <p:spPr>
          <a:xfrm>
            <a:off x="9606267" y="155348"/>
            <a:ext cx="1755134" cy="1752568"/>
          </a:xfrm>
          <a:prstGeom prst="rect">
            <a:avLst/>
          </a:prstGeom>
        </p:spPr>
      </p:pic>
      <p:sp>
        <p:nvSpPr>
          <p:cNvPr id="15" name="Прямоугольник: скругленные углы 14">
            <a:extLst>
              <a:ext uri="{FF2B5EF4-FFF2-40B4-BE49-F238E27FC236}">
                <a16:creationId xmlns:a16="http://schemas.microsoft.com/office/drawing/2014/main" id="{56F63A71-5EAA-44F1-9356-1D4E52F5F7C7}"/>
              </a:ext>
            </a:extLst>
          </p:cNvPr>
          <p:cNvSpPr/>
          <p:nvPr/>
        </p:nvSpPr>
        <p:spPr>
          <a:xfrm>
            <a:off x="5762445" y="4330122"/>
            <a:ext cx="6037669" cy="1613481"/>
          </a:xfrm>
          <a:prstGeom prst="roundRect">
            <a:avLst/>
          </a:prstGeom>
          <a:solidFill>
            <a:srgbClr val="F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ru-RU" sz="2200" b="1" dirty="0">
                <a:solidFill>
                  <a:srgbClr val="487CBE"/>
                </a:solidFill>
                <a:latin typeface="Montserrat ExtraBold" panose="00000900000000000000" pitchFamily="2" charset="-52"/>
              </a:rPr>
              <a:t>Тарасова</a:t>
            </a:r>
            <a:r>
              <a:rPr kumimoji="0" lang="ru-RU" sz="2200" b="1" i="0" u="none" strike="noStrike" kern="1200" cap="none" spc="0" normalizeH="0" baseline="0" noProof="0" dirty="0">
                <a:ln>
                  <a:noFill/>
                </a:ln>
                <a:solidFill>
                  <a:srgbClr val="487CBE"/>
                </a:solidFill>
                <a:effectLst/>
                <a:uLnTx/>
                <a:uFillTx/>
                <a:latin typeface="Montserrat ExtraBold" panose="00000900000000000000" pitchFamily="2" charset="-52"/>
                <a:ea typeface="+mn-ea"/>
                <a:cs typeface="+mn-cs"/>
              </a:rPr>
              <a:t> Виктория Константиновна</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000" b="1" i="0" u="none" strike="noStrike" kern="1200" cap="none" spc="0" normalizeH="0" baseline="0" noProof="0" dirty="0">
              <a:ln>
                <a:noFill/>
              </a:ln>
              <a:solidFill>
                <a:srgbClr val="487CBE"/>
              </a:solidFill>
              <a:effectLst/>
              <a:uLnTx/>
              <a:uFillTx/>
              <a:latin typeface="Montserrat Medium" panose="00000600000000000000" pitchFamily="2" charset="-52"/>
              <a:ea typeface="+mn-ea"/>
              <a:cs typeface="+mn-cs"/>
            </a:endParaRPr>
          </a:p>
          <a:p>
            <a:pPr lvl="0" algn="r">
              <a:defRPr/>
            </a:pPr>
            <a:r>
              <a:rPr lang="ru-RU" dirty="0">
                <a:solidFill>
                  <a:srgbClr val="487CBE"/>
                </a:solidFill>
                <a:latin typeface="Montserrat Medium" panose="00000600000000000000" pitchFamily="2" charset="-52"/>
              </a:rPr>
              <a:t>заместитель директора ГБУДО «ОЦДОД»</a:t>
            </a:r>
            <a:endParaRPr kumimoji="0" lang="ru-RU" sz="1800" b="0" i="0" u="none" strike="noStrike" kern="1200" cap="none" spc="0" normalizeH="0" baseline="0" noProof="0" dirty="0">
              <a:ln>
                <a:noFill/>
              </a:ln>
              <a:solidFill>
                <a:srgbClr val="487CBE"/>
              </a:solidFill>
              <a:effectLst/>
              <a:uLnTx/>
              <a:uFillTx/>
              <a:latin typeface="Montserrat Medium" panose="00000600000000000000" pitchFamily="2" charset="-52"/>
              <a:ea typeface="+mn-ea"/>
              <a:cs typeface="+mn-cs"/>
            </a:endParaRPr>
          </a:p>
        </p:txBody>
      </p:sp>
      <p:sp>
        <p:nvSpPr>
          <p:cNvPr id="17" name="TextBox 16">
            <a:extLst>
              <a:ext uri="{FF2B5EF4-FFF2-40B4-BE49-F238E27FC236}">
                <a16:creationId xmlns:a16="http://schemas.microsoft.com/office/drawing/2014/main" id="{518F8239-FD69-400B-B393-E1CA3A8CD70D}"/>
              </a:ext>
            </a:extLst>
          </p:cNvPr>
          <p:cNvSpPr txBox="1"/>
          <p:nvPr/>
        </p:nvSpPr>
        <p:spPr>
          <a:xfrm>
            <a:off x="4468585" y="6429578"/>
            <a:ext cx="325482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87CBE"/>
                </a:solidFill>
                <a:effectLst/>
                <a:uLnTx/>
                <a:uFillTx/>
                <a:latin typeface="Montserrat Medium" panose="00000600000000000000" pitchFamily="2" charset="-52"/>
                <a:ea typeface="+mn-ea"/>
                <a:cs typeface="+mn-cs"/>
              </a:rPr>
              <a:t>РМЦ74.РФ         ©ОСН.2023 </a:t>
            </a:r>
            <a:endParaRPr kumimoji="0" lang="ru-RU" sz="1400" b="0" i="0" u="none" strike="noStrike" kern="1200" cap="none" spc="0" normalizeH="0" baseline="0" noProof="0" dirty="0">
              <a:ln>
                <a:noFill/>
              </a:ln>
              <a:solidFill>
                <a:srgbClr val="487CB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95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0F5FC775-C61D-4E61-BFF1-91DE9CF3C8C6}"/>
              </a:ext>
            </a:extLst>
          </p:cNvPr>
          <p:cNvSpPr/>
          <p:nvPr/>
        </p:nvSpPr>
        <p:spPr>
          <a:xfrm>
            <a:off x="138521" y="94693"/>
            <a:ext cx="6219147" cy="1621964"/>
          </a:xfrm>
          <a:prstGeom prst="roundRect">
            <a:avLst/>
          </a:prstGeom>
          <a:solidFill>
            <a:srgbClr val="487CBE"/>
          </a:solidFill>
          <a:ln>
            <a:solidFill>
              <a:srgbClr val="48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atin typeface="Montserrat ExtraBold" panose="00000900000000000000" pitchFamily="2" charset="-52"/>
              </a:rPr>
              <a:t>Механизмы обновления содержания, методов и технологий обучения в системе дополнительного образования детей</a:t>
            </a:r>
          </a:p>
        </p:txBody>
      </p:sp>
      <p:sp>
        <p:nvSpPr>
          <p:cNvPr id="7" name="Заголовок 6">
            <a:extLst>
              <a:ext uri="{FF2B5EF4-FFF2-40B4-BE49-F238E27FC236}">
                <a16:creationId xmlns:a16="http://schemas.microsoft.com/office/drawing/2014/main" id="{BE250642-E0D5-43AB-9B89-7455EEEA88A7}"/>
              </a:ext>
            </a:extLst>
          </p:cNvPr>
          <p:cNvSpPr>
            <a:spLocks noGrp="1"/>
          </p:cNvSpPr>
          <p:nvPr>
            <p:ph type="ctrTitle"/>
          </p:nvPr>
        </p:nvSpPr>
        <p:spPr>
          <a:xfrm>
            <a:off x="276544" y="2053087"/>
            <a:ext cx="8073826" cy="4477109"/>
          </a:xfrm>
          <a:prstGeom prst="roundRect">
            <a:avLst/>
          </a:prstGeom>
          <a:solidFill>
            <a:srgbClr val="F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l">
              <a:lnSpc>
                <a:spcPct val="150000"/>
              </a:lnSpc>
            </a:pPr>
            <a:br>
              <a:rPr lang="ru-RU" sz="1200" b="1" dirty="0">
                <a:solidFill>
                  <a:srgbClr val="487CBE"/>
                </a:solidFill>
                <a:latin typeface="Montserrat Medium" panose="00000600000000000000" pitchFamily="2" charset="-52"/>
              </a:rPr>
            </a:br>
            <a:br>
              <a:rPr lang="ru-RU" sz="1300" b="1" dirty="0">
                <a:solidFill>
                  <a:srgbClr val="487CBE"/>
                </a:solidFill>
                <a:latin typeface="Montserrat Medium" panose="00000600000000000000" pitchFamily="2" charset="-52"/>
              </a:rPr>
            </a:br>
            <a:r>
              <a:rPr lang="ru-RU" sz="1600" b="1" dirty="0">
                <a:solidFill>
                  <a:srgbClr val="487CBE"/>
                </a:solidFill>
                <a:latin typeface="Montserrat Medium" panose="00000600000000000000" pitchFamily="2" charset="-52"/>
              </a:rPr>
              <a:t>1) Организационно-финансовые механизмы </a:t>
            </a:r>
            <a:r>
              <a:rPr lang="ru-RU" sz="1400" b="1" dirty="0">
                <a:solidFill>
                  <a:schemeClr val="accent1">
                    <a:lumMod val="75000"/>
                  </a:schemeClr>
                </a:solidFill>
                <a:latin typeface="Montserrat Medium" panose="00000600000000000000" pitchFamily="2" charset="-52"/>
              </a:rPr>
              <a:t>(Целевая модель, социальный заказ, Мониторинги и аналитика, Сетевое взаимодействие, Социальное партнерство); </a:t>
            </a:r>
            <a:br>
              <a:rPr lang="ru-RU" sz="1400" b="1" dirty="0">
                <a:solidFill>
                  <a:srgbClr val="487CBE"/>
                </a:solidFill>
                <a:latin typeface="Montserrat Medium" panose="00000600000000000000" pitchFamily="2" charset="-52"/>
              </a:rPr>
            </a:br>
            <a:r>
              <a:rPr lang="ru-RU" sz="1600" b="1" dirty="0">
                <a:solidFill>
                  <a:srgbClr val="487CBE"/>
                </a:solidFill>
                <a:latin typeface="Montserrat Medium" panose="00000600000000000000" pitchFamily="2" charset="-52"/>
              </a:rPr>
              <a:t>2) Кадровые механизмы </a:t>
            </a:r>
            <a:r>
              <a:rPr lang="ru-RU" sz="1400" b="1" dirty="0">
                <a:solidFill>
                  <a:schemeClr val="accent1">
                    <a:lumMod val="75000"/>
                  </a:schemeClr>
                </a:solidFill>
                <a:latin typeface="Montserrat Medium" panose="00000600000000000000" pitchFamily="2" charset="-52"/>
              </a:rPr>
              <a:t>(создании системы повышения квалификации сотрудников организаций дополнительного образования, Обновление инфраструктуры, Региональные программы (стратегии) развития дополнительного образования); </a:t>
            </a:r>
            <a:br>
              <a:rPr lang="ru-RU" sz="1400" b="1" dirty="0">
                <a:solidFill>
                  <a:srgbClr val="487CBE"/>
                </a:solidFill>
                <a:latin typeface="Montserrat Medium" panose="00000600000000000000" pitchFamily="2" charset="-52"/>
              </a:rPr>
            </a:br>
            <a:r>
              <a:rPr lang="ru-RU" sz="1600" b="1" dirty="0">
                <a:solidFill>
                  <a:srgbClr val="487CBE"/>
                </a:solidFill>
                <a:latin typeface="Montserrat Medium" panose="00000600000000000000" pitchFamily="2" charset="-52"/>
              </a:rPr>
              <a:t>3) Научно-методические механизмы </a:t>
            </a:r>
            <a:r>
              <a:rPr lang="ru-RU" sz="1400" b="1" dirty="0">
                <a:solidFill>
                  <a:schemeClr val="accent1">
                    <a:lumMod val="75000"/>
                  </a:schemeClr>
                </a:solidFill>
                <a:latin typeface="Montserrat Medium" panose="00000600000000000000" pitchFamily="2" charset="-52"/>
              </a:rPr>
              <a:t>(Модельные дополнительные общеразвивающие программы, Конкурсы и мероприятия, Профориентация, Использование современных образовательных технологий, Индивидуализация образовательного процесса, Организация исследований и разработок, Квалифицированная экспертиза и сертификация программ, Тиражирование эффективного опыта и создание банков лучших практик).</a:t>
            </a:r>
            <a:br>
              <a:rPr lang="ru-RU" sz="1400" b="1" dirty="0">
                <a:solidFill>
                  <a:srgbClr val="487CBE"/>
                </a:solidFill>
                <a:latin typeface="Montserrat Medium" panose="00000600000000000000" pitchFamily="2" charset="-52"/>
              </a:rPr>
            </a:br>
            <a:endParaRPr lang="ru-RU" sz="1400" b="1" dirty="0">
              <a:solidFill>
                <a:srgbClr val="487CBE"/>
              </a:solidFill>
              <a:latin typeface="Montserrat Medium" panose="00000600000000000000" pitchFamily="2" charset="-52"/>
            </a:endParaRPr>
          </a:p>
        </p:txBody>
      </p:sp>
      <p:pic>
        <p:nvPicPr>
          <p:cNvPr id="3" name="Рисунок 2">
            <a:extLst>
              <a:ext uri="{FF2B5EF4-FFF2-40B4-BE49-F238E27FC236}">
                <a16:creationId xmlns:a16="http://schemas.microsoft.com/office/drawing/2014/main" id="{039347DB-073B-4B5A-AEA0-7BA454892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1390" y="0"/>
            <a:ext cx="3620610" cy="3014932"/>
          </a:xfrm>
          <a:prstGeom prst="rect">
            <a:avLst/>
          </a:prstGeom>
        </p:spPr>
      </p:pic>
    </p:spTree>
    <p:extLst>
      <p:ext uri="{BB962C8B-B14F-4D97-AF65-F5344CB8AC3E}">
        <p14:creationId xmlns:p14="http://schemas.microsoft.com/office/powerpoint/2010/main" val="353981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0F5FC775-C61D-4E61-BFF1-91DE9CF3C8C6}"/>
              </a:ext>
            </a:extLst>
          </p:cNvPr>
          <p:cNvSpPr/>
          <p:nvPr/>
        </p:nvSpPr>
        <p:spPr>
          <a:xfrm>
            <a:off x="138521" y="94693"/>
            <a:ext cx="6219147" cy="1621964"/>
          </a:xfrm>
          <a:prstGeom prst="roundRect">
            <a:avLst/>
          </a:prstGeom>
          <a:solidFill>
            <a:srgbClr val="487CBE"/>
          </a:solidFill>
          <a:ln>
            <a:solidFill>
              <a:srgbClr val="48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atin typeface="Montserrat ExtraBold" panose="00000900000000000000" pitchFamily="2" charset="-52"/>
              </a:rPr>
              <a:t>Результаты исследования трендов в образовании в 2024 году </a:t>
            </a:r>
          </a:p>
        </p:txBody>
      </p:sp>
      <p:sp>
        <p:nvSpPr>
          <p:cNvPr id="7" name="Заголовок 6">
            <a:extLst>
              <a:ext uri="{FF2B5EF4-FFF2-40B4-BE49-F238E27FC236}">
                <a16:creationId xmlns:a16="http://schemas.microsoft.com/office/drawing/2014/main" id="{BE250642-E0D5-43AB-9B89-7455EEEA88A7}"/>
              </a:ext>
            </a:extLst>
          </p:cNvPr>
          <p:cNvSpPr>
            <a:spLocks noGrp="1"/>
          </p:cNvSpPr>
          <p:nvPr>
            <p:ph type="ctrTitle"/>
          </p:nvPr>
        </p:nvSpPr>
        <p:spPr>
          <a:xfrm>
            <a:off x="198906" y="2191110"/>
            <a:ext cx="6158762" cy="3519578"/>
          </a:xfrm>
          <a:prstGeom prst="roundRect">
            <a:avLst/>
          </a:prstGeom>
          <a:solidFill>
            <a:srgbClr val="F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l">
              <a:lnSpc>
                <a:spcPct val="150000"/>
              </a:lnSpc>
            </a:pPr>
            <a:br>
              <a:rPr lang="ru-RU" sz="1200" b="1" dirty="0">
                <a:solidFill>
                  <a:srgbClr val="487CBE"/>
                </a:solidFill>
                <a:latin typeface="Montserrat Medium" panose="00000600000000000000" pitchFamily="2" charset="-52"/>
              </a:rPr>
            </a:b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Тренд 1. Мультимодальная педагогика </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Тренд 2. Взаимопроникновение учебных сред</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Тренд 3. Обучение через вызов (</a:t>
            </a:r>
            <a:r>
              <a:rPr lang="ru-RU" sz="1300" b="1" dirty="0" err="1">
                <a:solidFill>
                  <a:srgbClr val="487CBE"/>
                </a:solidFill>
                <a:latin typeface="Montserrat Medium" panose="00000600000000000000" pitchFamily="2" charset="-52"/>
              </a:rPr>
              <a:t>челлендж</a:t>
            </a:r>
            <a:r>
              <a:rPr lang="ru-RU" sz="1300" b="1" dirty="0">
                <a:solidFill>
                  <a:srgbClr val="487CBE"/>
                </a:solidFill>
                <a:latin typeface="Montserrat Medium" panose="00000600000000000000" pitchFamily="2" charset="-52"/>
              </a:rPr>
              <a:t>) как образовательный формат</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Тренд 4. Педагогика отношений</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Тренд 5. Предпринимательское образование</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Тренд 6. Педагогика заботы</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Тренд 7. Педагогика с использованием генеративного ИИ</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Тренд 8. Сближение контекстов обучения и обучающегося</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Тренд 9. Подкасты как педагогическая технология</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Тренд 10. </a:t>
            </a:r>
            <a:r>
              <a:rPr lang="ru-RU" sz="1300" b="1" dirty="0" err="1">
                <a:solidFill>
                  <a:srgbClr val="487CBE"/>
                </a:solidFill>
                <a:latin typeface="Montserrat Medium" panose="00000600000000000000" pitchFamily="2" charset="-52"/>
              </a:rPr>
              <a:t>Метавселенная</a:t>
            </a:r>
            <a:r>
              <a:rPr lang="ru-RU" sz="1300" b="1" dirty="0">
                <a:solidFill>
                  <a:srgbClr val="487CBE"/>
                </a:solidFill>
                <a:latin typeface="Montserrat Medium" panose="00000600000000000000" pitchFamily="2" charset="-52"/>
              </a:rPr>
              <a:t> для образования</a:t>
            </a:r>
            <a:br>
              <a:rPr lang="ru-RU" sz="1300" b="1" dirty="0">
                <a:solidFill>
                  <a:srgbClr val="487CBE"/>
                </a:solidFill>
                <a:latin typeface="Montserrat Medium" panose="00000600000000000000" pitchFamily="2" charset="-52"/>
              </a:rPr>
            </a:br>
            <a:endParaRPr lang="ru-RU" sz="1400" b="1" dirty="0">
              <a:solidFill>
                <a:srgbClr val="487CBE"/>
              </a:solidFill>
              <a:latin typeface="Montserrat Medium" panose="00000600000000000000" pitchFamily="2" charset="-52"/>
            </a:endParaRPr>
          </a:p>
        </p:txBody>
      </p:sp>
      <p:pic>
        <p:nvPicPr>
          <p:cNvPr id="8" name="Рисунок 7">
            <a:extLst>
              <a:ext uri="{FF2B5EF4-FFF2-40B4-BE49-F238E27FC236}">
                <a16:creationId xmlns:a16="http://schemas.microsoft.com/office/drawing/2014/main" id="{A7BB2CF7-9F98-4E17-8FAF-3580E78C7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540" y="1932318"/>
            <a:ext cx="3778370" cy="3778370"/>
          </a:xfrm>
          <a:prstGeom prst="rect">
            <a:avLst/>
          </a:prstGeom>
        </p:spPr>
      </p:pic>
    </p:spTree>
    <p:extLst>
      <p:ext uri="{BB962C8B-B14F-4D97-AF65-F5344CB8AC3E}">
        <p14:creationId xmlns:p14="http://schemas.microsoft.com/office/powerpoint/2010/main" val="59783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a16="http://schemas.microsoft.com/office/drawing/2014/main" id="{5BFA96A9-2B55-45BA-B1B6-CC5419D82FE9}"/>
              </a:ext>
            </a:extLst>
          </p:cNvPr>
          <p:cNvGrpSpPr/>
          <p:nvPr/>
        </p:nvGrpSpPr>
        <p:grpSpPr>
          <a:xfrm>
            <a:off x="694792" y="1082332"/>
            <a:ext cx="6184310" cy="668124"/>
            <a:chOff x="1034142" y="594619"/>
            <a:chExt cx="4354289" cy="935553"/>
          </a:xfrm>
          <a:solidFill>
            <a:srgbClr val="487CBE"/>
          </a:solidFill>
        </p:grpSpPr>
        <p:sp>
          <p:nvSpPr>
            <p:cNvPr id="9" name="Прямоугольник: скругленные углы 8">
              <a:extLst>
                <a:ext uri="{FF2B5EF4-FFF2-40B4-BE49-F238E27FC236}">
                  <a16:creationId xmlns:a16="http://schemas.microsoft.com/office/drawing/2014/main" id="{F18C04D5-2487-4197-AFE8-9B7D5223DAF2}"/>
                </a:ext>
              </a:extLst>
            </p:cNvPr>
            <p:cNvSpPr/>
            <p:nvPr/>
          </p:nvSpPr>
          <p:spPr>
            <a:xfrm>
              <a:off x="1034142" y="594619"/>
              <a:ext cx="4354286" cy="668124"/>
            </a:xfrm>
            <a:prstGeom prst="roundRect">
              <a:avLst/>
            </a:prstGeom>
            <a:grpFill/>
            <a:ln>
              <a:solidFill>
                <a:srgbClr val="48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0AE959AA-40BF-4A5E-BC88-6E506A222165}"/>
                </a:ext>
              </a:extLst>
            </p:cNvPr>
            <p:cNvSpPr/>
            <p:nvPr/>
          </p:nvSpPr>
          <p:spPr>
            <a:xfrm>
              <a:off x="1034145" y="699175"/>
              <a:ext cx="4354286" cy="830997"/>
            </a:xfrm>
            <a:prstGeom prst="rect">
              <a:avLst/>
            </a:prstGeom>
            <a:grpFill/>
            <a:ln>
              <a:solidFill>
                <a:srgbClr val="487CBE"/>
              </a:solidFill>
            </a:ln>
          </p:spPr>
          <p:txBody>
            <a:bodyPr wrap="square" rtlCol="0">
              <a:spAutoFit/>
            </a:bodyPr>
            <a:lstStyle/>
            <a:p>
              <a:pPr algn="ctr"/>
              <a:r>
                <a:rPr lang="ru-RU" sz="2400" dirty="0">
                  <a:solidFill>
                    <a:schemeClr val="bg1"/>
                  </a:solidFill>
                  <a:latin typeface="Montserrat ExtraBold" panose="00000900000000000000" pitchFamily="2" charset="-52"/>
                </a:rPr>
                <a:t>Контактная информация</a:t>
              </a:r>
            </a:p>
          </p:txBody>
        </p:sp>
      </p:grpSp>
      <p:grpSp>
        <p:nvGrpSpPr>
          <p:cNvPr id="6" name="Группа 5">
            <a:extLst>
              <a:ext uri="{FF2B5EF4-FFF2-40B4-BE49-F238E27FC236}">
                <a16:creationId xmlns:a16="http://schemas.microsoft.com/office/drawing/2014/main" id="{7B78E02F-5925-4952-938B-E8E0E0FED54C}"/>
              </a:ext>
            </a:extLst>
          </p:cNvPr>
          <p:cNvGrpSpPr/>
          <p:nvPr/>
        </p:nvGrpSpPr>
        <p:grpSpPr>
          <a:xfrm>
            <a:off x="7817851" y="1819724"/>
            <a:ext cx="2871928" cy="2693467"/>
            <a:chOff x="7402286" y="2013857"/>
            <a:chExt cx="2754086" cy="2754086"/>
          </a:xfrm>
          <a:solidFill>
            <a:srgbClr val="487CBE"/>
          </a:solidFill>
        </p:grpSpPr>
        <p:sp>
          <p:nvSpPr>
            <p:cNvPr id="13" name="Прямоугольник: скругленные углы 12">
              <a:extLst>
                <a:ext uri="{FF2B5EF4-FFF2-40B4-BE49-F238E27FC236}">
                  <a16:creationId xmlns:a16="http://schemas.microsoft.com/office/drawing/2014/main" id="{88C180F2-69B4-4437-BD0D-9385A3A0EAA0}"/>
                </a:ext>
              </a:extLst>
            </p:cNvPr>
            <p:cNvSpPr/>
            <p:nvPr/>
          </p:nvSpPr>
          <p:spPr>
            <a:xfrm>
              <a:off x="7402286" y="2013857"/>
              <a:ext cx="2754086" cy="2754086"/>
            </a:xfrm>
            <a:prstGeom prst="roundRect">
              <a:avLst/>
            </a:prstGeom>
            <a:grpFill/>
            <a:ln>
              <a:solidFill>
                <a:srgbClr val="48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a16="http://schemas.microsoft.com/office/drawing/2014/main" id="{D031B66C-DA34-462D-A842-AF6D60DD8819}"/>
                </a:ext>
              </a:extLst>
            </p:cNvPr>
            <p:cNvPicPr>
              <a:picLocks noChangeAspect="1"/>
            </p:cNvPicPr>
            <p:nvPr/>
          </p:nvPicPr>
          <p:blipFill rotWithShape="1">
            <a:blip r:embed="rId2"/>
            <a:srcRect l="61937" t="48166" r="20256" b="20001"/>
            <a:stretch/>
          </p:blipFill>
          <p:spPr>
            <a:xfrm>
              <a:off x="7583410" y="2197621"/>
              <a:ext cx="2394857" cy="2408329"/>
            </a:xfrm>
            <a:prstGeom prst="roundRect">
              <a:avLst>
                <a:gd name="adj" fmla="val 8594"/>
              </a:avLst>
            </a:prstGeom>
            <a:grpFill/>
            <a:ln>
              <a:solidFill>
                <a:srgbClr val="487CBE"/>
              </a:solidFill>
            </a:ln>
            <a:effectLst/>
          </p:spPr>
        </p:pic>
      </p:grpSp>
      <p:sp>
        <p:nvSpPr>
          <p:cNvPr id="18" name="Прямоугольник 17">
            <a:extLst>
              <a:ext uri="{FF2B5EF4-FFF2-40B4-BE49-F238E27FC236}">
                <a16:creationId xmlns:a16="http://schemas.microsoft.com/office/drawing/2014/main" id="{AED8DA96-75AC-48FA-9735-2679D68F2ADD}"/>
              </a:ext>
            </a:extLst>
          </p:cNvPr>
          <p:cNvSpPr/>
          <p:nvPr/>
        </p:nvSpPr>
        <p:spPr>
          <a:xfrm>
            <a:off x="3298371" y="5509604"/>
            <a:ext cx="5779986" cy="923330"/>
          </a:xfrm>
          <a:prstGeom prst="rect">
            <a:avLst/>
          </a:prstGeom>
        </p:spPr>
        <p:txBody>
          <a:bodyPr wrap="square">
            <a:spAutoFit/>
          </a:bodyPr>
          <a:lstStyle/>
          <a:p>
            <a:pPr algn="ctr"/>
            <a:r>
              <a:rPr lang="ru-RU" b="1" dirty="0">
                <a:solidFill>
                  <a:srgbClr val="000000"/>
                </a:solidFill>
                <a:latin typeface="Montserrat ExtraBold" panose="00000900000000000000" pitchFamily="2" charset="-52"/>
                <a:ea typeface="Times New Roman" panose="02020603050405020304" pitchFamily="18" charset="0"/>
                <a:cs typeface="Times New Roman" panose="02020603050405020304" pitchFamily="18" charset="0"/>
              </a:rPr>
              <a:t>Адрес: </a:t>
            </a:r>
            <a:r>
              <a:rPr lang="ru-RU" dirty="0">
                <a:solidFill>
                  <a:srgbClr val="000000"/>
                </a:solidFill>
                <a:latin typeface="Montserrat Medium" panose="00000600000000000000" pitchFamily="2" charset="-52"/>
                <a:ea typeface="Times New Roman" panose="02020603050405020304" pitchFamily="18" charset="0"/>
                <a:cs typeface="Times New Roman" panose="02020603050405020304" pitchFamily="18" charset="0"/>
              </a:rPr>
              <a:t>454081, г. Челябинск, ул. </a:t>
            </a:r>
            <a:r>
              <a:rPr lang="ru-RU" dirty="0" err="1">
                <a:solidFill>
                  <a:srgbClr val="000000"/>
                </a:solidFill>
                <a:latin typeface="Montserrat Medium" panose="00000600000000000000" pitchFamily="2" charset="-52"/>
                <a:ea typeface="Times New Roman" panose="02020603050405020304" pitchFamily="18" charset="0"/>
                <a:cs typeface="Times New Roman" panose="02020603050405020304" pitchFamily="18" charset="0"/>
              </a:rPr>
              <a:t>Котина</a:t>
            </a:r>
            <a:r>
              <a:rPr lang="ru-RU" dirty="0">
                <a:solidFill>
                  <a:srgbClr val="000000"/>
                </a:solidFill>
                <a:latin typeface="Montserrat Medium" panose="00000600000000000000" pitchFamily="2" charset="-52"/>
                <a:ea typeface="Times New Roman" panose="02020603050405020304" pitchFamily="18" charset="0"/>
                <a:cs typeface="Times New Roman" panose="02020603050405020304" pitchFamily="18" charset="0"/>
              </a:rPr>
              <a:t>, д. 68</a:t>
            </a:r>
            <a:endParaRPr lang="ru-RU" sz="800" dirty="0">
              <a:solidFill>
                <a:srgbClr val="000000"/>
              </a:solidFill>
              <a:latin typeface="Montserrat Medium" panose="00000600000000000000" pitchFamily="2" charset="-52"/>
              <a:ea typeface="Times New Roman" panose="02020603050405020304" pitchFamily="18" charset="0"/>
              <a:cs typeface="Times New Roman" panose="02020603050405020304" pitchFamily="18" charset="0"/>
            </a:endParaRPr>
          </a:p>
          <a:p>
            <a:pPr algn="ctr"/>
            <a:r>
              <a:rPr lang="en-US" b="1" dirty="0">
                <a:solidFill>
                  <a:srgbClr val="000000"/>
                </a:solidFill>
                <a:latin typeface="Montserrat ExtraBold" panose="00000900000000000000" pitchFamily="2" charset="-52"/>
                <a:ea typeface="Times New Roman" panose="02020603050405020304" pitchFamily="18" charset="0"/>
                <a:cs typeface="Times New Roman" panose="02020603050405020304" pitchFamily="18" charset="0"/>
              </a:rPr>
              <a:t>E-mail</a:t>
            </a:r>
            <a:r>
              <a:rPr lang="ru-RU" b="1" dirty="0">
                <a:solidFill>
                  <a:srgbClr val="000000"/>
                </a:solidFill>
                <a:latin typeface="Montserrat ExtraBold" panose="00000900000000000000" pitchFamily="2" charset="-52"/>
                <a:ea typeface="Times New Roman" panose="02020603050405020304" pitchFamily="18" charset="0"/>
                <a:cs typeface="Times New Roman" panose="02020603050405020304" pitchFamily="18" charset="0"/>
              </a:rPr>
              <a:t>:</a:t>
            </a:r>
            <a:r>
              <a:rPr lang="ru-RU" dirty="0">
                <a:solidFill>
                  <a:srgbClr val="000000"/>
                </a:solidFill>
                <a:latin typeface="Montserrat ExtraBold" panose="00000900000000000000" pitchFamily="2" charset="-52"/>
                <a:ea typeface="Times New Roman" panose="02020603050405020304" pitchFamily="18" charset="0"/>
                <a:cs typeface="Times New Roman" panose="02020603050405020304" pitchFamily="18" charset="0"/>
              </a:rPr>
              <a:t> </a:t>
            </a:r>
            <a:r>
              <a:rPr lang="en-US" dirty="0">
                <a:latin typeface="Montserrat Medium" panose="00000600000000000000" pitchFamily="2" charset="-52"/>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ocdod@mail.ru</a:t>
            </a:r>
            <a:endParaRPr lang="ru-RU" sz="800" dirty="0">
              <a:latin typeface="Montserrat Medium" panose="00000600000000000000" pitchFamily="2" charset="-52"/>
              <a:ea typeface="Times New Roman" panose="02020603050405020304" pitchFamily="18" charset="0"/>
              <a:cs typeface="Times New Roman" panose="02020603050405020304" pitchFamily="18" charset="0"/>
            </a:endParaRPr>
          </a:p>
          <a:p>
            <a:pPr algn="ctr"/>
            <a:r>
              <a:rPr lang="ru-RU" b="1" dirty="0">
                <a:solidFill>
                  <a:srgbClr val="000000"/>
                </a:solidFill>
                <a:latin typeface="Montserrat ExtraBold" panose="00000900000000000000" pitchFamily="2" charset="-52"/>
                <a:ea typeface="Times New Roman" panose="02020603050405020304" pitchFamily="18" charset="0"/>
                <a:cs typeface="Times New Roman" panose="02020603050405020304" pitchFamily="18" charset="0"/>
              </a:rPr>
              <a:t>Сайт: </a:t>
            </a:r>
            <a:r>
              <a:rPr lang="ru-RU" dirty="0">
                <a:solidFill>
                  <a:srgbClr val="F46545"/>
                </a:solidFill>
                <a:latin typeface="Montserrat Medium" panose="00000600000000000000" pitchFamily="2" charset="-52"/>
                <a:ea typeface="Times New Roman" panose="02020603050405020304" pitchFamily="18" charset="0"/>
                <a:cs typeface="Times New Roman" panose="02020603050405020304" pitchFamily="18" charset="0"/>
              </a:rPr>
              <a:t>рмц74.рф</a:t>
            </a:r>
          </a:p>
        </p:txBody>
      </p:sp>
      <p:grpSp>
        <p:nvGrpSpPr>
          <p:cNvPr id="2" name="Группа 1">
            <a:extLst>
              <a:ext uri="{FF2B5EF4-FFF2-40B4-BE49-F238E27FC236}">
                <a16:creationId xmlns:a16="http://schemas.microsoft.com/office/drawing/2014/main" id="{4B70353F-6560-4EEC-B66B-43E45342C3F4}"/>
              </a:ext>
            </a:extLst>
          </p:cNvPr>
          <p:cNvGrpSpPr/>
          <p:nvPr/>
        </p:nvGrpSpPr>
        <p:grpSpPr>
          <a:xfrm>
            <a:off x="699822" y="1919542"/>
            <a:ext cx="6367249" cy="2252274"/>
            <a:chOff x="1014490" y="1527655"/>
            <a:chExt cx="5810853" cy="2252274"/>
          </a:xfrm>
        </p:grpSpPr>
        <p:sp>
          <p:nvSpPr>
            <p:cNvPr id="19" name="Прямоугольник 18">
              <a:extLst>
                <a:ext uri="{FF2B5EF4-FFF2-40B4-BE49-F238E27FC236}">
                  <a16:creationId xmlns:a16="http://schemas.microsoft.com/office/drawing/2014/main" id="{54580081-ACF3-43B7-8EBA-843EB2838C57}"/>
                </a:ext>
              </a:extLst>
            </p:cNvPr>
            <p:cNvSpPr/>
            <p:nvPr/>
          </p:nvSpPr>
          <p:spPr>
            <a:xfrm>
              <a:off x="1336113" y="1527655"/>
              <a:ext cx="5489230" cy="1754326"/>
            </a:xfrm>
            <a:prstGeom prst="rect">
              <a:avLst/>
            </a:prstGeom>
          </p:spPr>
          <p:txBody>
            <a:bodyPr wrap="square">
              <a:spAutoFit/>
            </a:bodyPr>
            <a:lstStyle/>
            <a:p>
              <a:pPr algn="just"/>
              <a:r>
                <a:rPr lang="ru-RU" sz="2000" b="1" dirty="0">
                  <a:solidFill>
                    <a:srgbClr val="000000"/>
                  </a:solidFill>
                  <a:latin typeface="Montserrat ExtraBold" panose="00000900000000000000" pitchFamily="2" charset="-52"/>
                  <a:ea typeface="Times New Roman" panose="02020603050405020304" pitchFamily="18" charset="0"/>
                  <a:cs typeface="Times New Roman" panose="02020603050405020304" pitchFamily="18" charset="0"/>
                </a:rPr>
                <a:t>Тарасова Виктория Константиновна</a:t>
              </a:r>
            </a:p>
            <a:p>
              <a:pPr algn="just"/>
              <a:endParaRPr lang="ru-RU" sz="800" b="1" dirty="0">
                <a:solidFill>
                  <a:srgbClr val="000000"/>
                </a:solidFill>
                <a:latin typeface="Montserrat Medium" panose="00000600000000000000" pitchFamily="2" charset="-52"/>
                <a:ea typeface="Times New Roman" panose="02020603050405020304" pitchFamily="18" charset="0"/>
                <a:cs typeface="Times New Roman" panose="02020603050405020304" pitchFamily="18" charset="0"/>
              </a:endParaRPr>
            </a:p>
            <a:p>
              <a:pPr algn="just"/>
              <a:r>
                <a:rPr lang="ru-RU" sz="2000" dirty="0">
                  <a:solidFill>
                    <a:srgbClr val="000000"/>
                  </a:solidFill>
                  <a:latin typeface="Montserrat Medium" panose="00000600000000000000" pitchFamily="2" charset="-52"/>
                  <a:ea typeface="Times New Roman" panose="02020603050405020304" pitchFamily="18" charset="0"/>
                  <a:cs typeface="Times New Roman" panose="02020603050405020304" pitchFamily="18" charset="0"/>
                </a:rPr>
                <a:t>заместитель директора по методической поддержке, образовательным программам и внедрению новых форм дополнительного образования</a:t>
              </a:r>
              <a:endParaRPr lang="ru-RU" sz="800" b="1" dirty="0">
                <a:solidFill>
                  <a:srgbClr val="000000"/>
                </a:solidFill>
                <a:latin typeface="Montserrat Medium" panose="00000600000000000000" pitchFamily="2" charset="-52"/>
                <a:ea typeface="Times New Roman" panose="02020603050405020304" pitchFamily="18" charset="0"/>
                <a:cs typeface="Times New Roman" panose="02020603050405020304" pitchFamily="18" charset="0"/>
              </a:endParaRPr>
            </a:p>
          </p:txBody>
        </p:sp>
        <p:sp>
          <p:nvSpPr>
            <p:cNvPr id="20" name="Прямоугольник 19">
              <a:extLst>
                <a:ext uri="{FF2B5EF4-FFF2-40B4-BE49-F238E27FC236}">
                  <a16:creationId xmlns:a16="http://schemas.microsoft.com/office/drawing/2014/main" id="{76FB5EC9-2C07-48B6-9668-13D429A14882}"/>
                </a:ext>
              </a:extLst>
            </p:cNvPr>
            <p:cNvSpPr/>
            <p:nvPr/>
          </p:nvSpPr>
          <p:spPr>
            <a:xfrm>
              <a:off x="1336112" y="3287486"/>
              <a:ext cx="5489230" cy="492443"/>
            </a:xfrm>
            <a:prstGeom prst="rect">
              <a:avLst/>
            </a:prstGeom>
          </p:spPr>
          <p:txBody>
            <a:bodyPr wrap="square">
              <a:spAutoFit/>
            </a:bodyPr>
            <a:lstStyle/>
            <a:p>
              <a:pPr algn="just"/>
              <a:endParaRPr lang="ru-RU" sz="800" dirty="0">
                <a:solidFill>
                  <a:srgbClr val="000000"/>
                </a:solidFill>
                <a:latin typeface="Montserrat Medium" panose="00000600000000000000" pitchFamily="2" charset="-52"/>
                <a:ea typeface="Times New Roman" panose="02020603050405020304" pitchFamily="18" charset="0"/>
                <a:cs typeface="Times New Roman" panose="02020603050405020304" pitchFamily="18" charset="0"/>
              </a:endParaRPr>
            </a:p>
            <a:p>
              <a:pPr algn="just"/>
              <a:r>
                <a:rPr lang="ru-RU" b="1" dirty="0">
                  <a:solidFill>
                    <a:srgbClr val="000000"/>
                  </a:solidFill>
                  <a:latin typeface="Montserrat ExtraBold" panose="00000900000000000000" pitchFamily="2" charset="-52"/>
                  <a:ea typeface="Times New Roman" panose="02020603050405020304" pitchFamily="18" charset="0"/>
                  <a:cs typeface="Times New Roman" panose="02020603050405020304" pitchFamily="18" charset="0"/>
                </a:rPr>
                <a:t>Тел.: </a:t>
              </a:r>
              <a:r>
                <a:rPr lang="ru-RU" dirty="0">
                  <a:solidFill>
                    <a:srgbClr val="000000"/>
                  </a:solidFill>
                  <a:latin typeface="Montserrat Medium" panose="00000600000000000000" pitchFamily="2" charset="-52"/>
                  <a:ea typeface="Times New Roman" panose="02020603050405020304" pitchFamily="18" charset="0"/>
                  <a:cs typeface="Times New Roman" panose="02020603050405020304" pitchFamily="18" charset="0"/>
                </a:rPr>
                <a:t>+7 (351) 225-01-08</a:t>
              </a:r>
            </a:p>
          </p:txBody>
        </p:sp>
        <p:pic>
          <p:nvPicPr>
            <p:cNvPr id="21" name="Объект 4">
              <a:extLst>
                <a:ext uri="{FF2B5EF4-FFF2-40B4-BE49-F238E27FC236}">
                  <a16:creationId xmlns:a16="http://schemas.microsoft.com/office/drawing/2014/main" id="{C485189F-5D5B-4AFF-BF09-0E3D8C3B8BB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427" t="55285" r="83681" b="39009"/>
            <a:stretch/>
          </p:blipFill>
          <p:spPr>
            <a:xfrm>
              <a:off x="1014490" y="1557744"/>
              <a:ext cx="403165" cy="346301"/>
            </a:xfrm>
            <a:prstGeom prst="rect">
              <a:avLst/>
            </a:prstGeom>
          </p:spPr>
        </p:pic>
      </p:grpSp>
      <p:grpSp>
        <p:nvGrpSpPr>
          <p:cNvPr id="15" name="Группа 14">
            <a:extLst>
              <a:ext uri="{FF2B5EF4-FFF2-40B4-BE49-F238E27FC236}">
                <a16:creationId xmlns:a16="http://schemas.microsoft.com/office/drawing/2014/main" id="{58F8672F-6571-48AE-AD32-3DCF7C5C346A}"/>
              </a:ext>
            </a:extLst>
          </p:cNvPr>
          <p:cNvGrpSpPr/>
          <p:nvPr/>
        </p:nvGrpSpPr>
        <p:grpSpPr>
          <a:xfrm>
            <a:off x="8420051" y="1006533"/>
            <a:ext cx="1555764" cy="668124"/>
            <a:chOff x="1034142" y="594619"/>
            <a:chExt cx="4354289" cy="668124"/>
          </a:xfrm>
          <a:solidFill>
            <a:srgbClr val="487CBE"/>
          </a:solidFill>
        </p:grpSpPr>
        <p:sp>
          <p:nvSpPr>
            <p:cNvPr id="16" name="Прямоугольник: скругленные углы 15">
              <a:extLst>
                <a:ext uri="{FF2B5EF4-FFF2-40B4-BE49-F238E27FC236}">
                  <a16:creationId xmlns:a16="http://schemas.microsoft.com/office/drawing/2014/main" id="{42A4AF4E-7F89-46A0-9F0D-46F6AA88EE03}"/>
                </a:ext>
              </a:extLst>
            </p:cNvPr>
            <p:cNvSpPr/>
            <p:nvPr/>
          </p:nvSpPr>
          <p:spPr>
            <a:xfrm>
              <a:off x="1034142" y="594619"/>
              <a:ext cx="4354286" cy="668124"/>
            </a:xfrm>
            <a:prstGeom prst="roundRect">
              <a:avLst/>
            </a:prstGeom>
            <a:grpFill/>
            <a:ln>
              <a:solidFill>
                <a:srgbClr val="48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ontserrat ExtraBold" panose="00000900000000000000" pitchFamily="2" charset="-52"/>
              </a:endParaRPr>
            </a:p>
          </p:txBody>
        </p:sp>
        <p:sp>
          <p:nvSpPr>
            <p:cNvPr id="17" name="Прямоугольник 16">
              <a:extLst>
                <a:ext uri="{FF2B5EF4-FFF2-40B4-BE49-F238E27FC236}">
                  <a16:creationId xmlns:a16="http://schemas.microsoft.com/office/drawing/2014/main" id="{CA44DFDA-2B26-4F53-A84C-940709BFB502}"/>
                </a:ext>
              </a:extLst>
            </p:cNvPr>
            <p:cNvSpPr/>
            <p:nvPr/>
          </p:nvSpPr>
          <p:spPr>
            <a:xfrm>
              <a:off x="1034145" y="699175"/>
              <a:ext cx="4354286" cy="461665"/>
            </a:xfrm>
            <a:prstGeom prst="rect">
              <a:avLst/>
            </a:prstGeom>
            <a:grpFill/>
            <a:ln>
              <a:solidFill>
                <a:srgbClr val="487CBE"/>
              </a:solidFill>
            </a:ln>
          </p:spPr>
          <p:txBody>
            <a:bodyPr wrap="square" rtlCol="0">
              <a:spAutoFit/>
            </a:bodyPr>
            <a:lstStyle/>
            <a:p>
              <a:pPr algn="ctr"/>
              <a:r>
                <a:rPr lang="ru-RU" sz="2400" dirty="0">
                  <a:solidFill>
                    <a:schemeClr val="bg1"/>
                  </a:solidFill>
                  <a:latin typeface="Montserrat ExtraBold" panose="00000900000000000000" pitchFamily="2" charset="-52"/>
                </a:rPr>
                <a:t>Сайт</a:t>
              </a:r>
            </a:p>
          </p:txBody>
        </p:sp>
      </p:grpSp>
      <p:pic>
        <p:nvPicPr>
          <p:cNvPr id="23" name="Рисунок 22">
            <a:extLst>
              <a:ext uri="{FF2B5EF4-FFF2-40B4-BE49-F238E27FC236}">
                <a16:creationId xmlns:a16="http://schemas.microsoft.com/office/drawing/2014/main" id="{EDC48B22-B531-4178-9FB0-D9D42007D8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9919165" y="3589860"/>
            <a:ext cx="680586" cy="2362202"/>
          </a:xfrm>
          <a:prstGeom prst="rect">
            <a:avLst/>
          </a:prstGeom>
        </p:spPr>
      </p:pic>
    </p:spTree>
    <p:extLst>
      <p:ext uri="{BB962C8B-B14F-4D97-AF65-F5344CB8AC3E}">
        <p14:creationId xmlns:p14="http://schemas.microsoft.com/office/powerpoint/2010/main" val="205223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E624FAB-6D3E-4B75-A807-1080E987073B}"/>
              </a:ext>
            </a:extLst>
          </p:cNvPr>
          <p:cNvSpPr>
            <a:spLocks noGrp="1"/>
          </p:cNvSpPr>
          <p:nvPr>
            <p:ph idx="1"/>
          </p:nvPr>
        </p:nvSpPr>
        <p:spPr>
          <a:xfrm>
            <a:off x="173966" y="1299414"/>
            <a:ext cx="6313098" cy="5662104"/>
          </a:xfrm>
        </p:spPr>
        <p:txBody>
          <a:bodyPr>
            <a:normAutofit/>
          </a:bodyPr>
          <a:lstStyle/>
          <a:p>
            <a:pPr marL="0" indent="0" algn="just">
              <a:lnSpc>
                <a:spcPct val="107000"/>
              </a:lnSpc>
              <a:spcAft>
                <a:spcPts val="800"/>
              </a:spcAft>
              <a:buNone/>
            </a:pPr>
            <a:r>
              <a:rPr lang="ru-RU" sz="1800" dirty="0">
                <a:latin typeface="Montserrat Medium" panose="00000600000000000000" pitchFamily="2" charset="-52"/>
                <a:ea typeface="Calibri" panose="020F0502020204030204" pitchFamily="34" charset="0"/>
                <a:cs typeface="Times New Roman" panose="02020603050405020304" pitchFamily="18" charset="0"/>
              </a:rPr>
              <a:t>«Методические рекомендации по формированию механизмов обновления содержания, методов и технологий обучения в системе дополнительного образования детей, направленных на повышение качества дополнительного образования детей, в том числе включение компонентов, обеспечивающих формирование функциональной грамотности и компетентностей, связанных с эмоциональным, физическим, интеллектуальным, духовным развитием человека, значимых для вхождения Российской Федерации в число десяти ведущих стран мира по качеству общего образования, для реализации приоритетных направлений научно-технологического и культурного развития страны».</a:t>
            </a:r>
            <a:endParaRPr lang="ru-RU" dirty="0"/>
          </a:p>
        </p:txBody>
      </p:sp>
      <p:sp>
        <p:nvSpPr>
          <p:cNvPr id="4" name="Прямоугольник: скругленные углы 3">
            <a:extLst>
              <a:ext uri="{FF2B5EF4-FFF2-40B4-BE49-F238E27FC236}">
                <a16:creationId xmlns:a16="http://schemas.microsoft.com/office/drawing/2014/main" id="{E7109526-A313-4D03-A711-63E9152C6380}"/>
              </a:ext>
            </a:extLst>
          </p:cNvPr>
          <p:cNvSpPr/>
          <p:nvPr/>
        </p:nvSpPr>
        <p:spPr>
          <a:xfrm>
            <a:off x="72036" y="74436"/>
            <a:ext cx="6415028" cy="1121733"/>
          </a:xfrm>
          <a:prstGeom prst="roundRect">
            <a:avLst/>
          </a:prstGeom>
          <a:solidFill>
            <a:srgbClr val="487CBE"/>
          </a:solidFill>
          <a:ln>
            <a:solidFill>
              <a:srgbClr val="48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Bef>
                <a:spcPts val="1000"/>
              </a:spcBef>
              <a:spcAft>
                <a:spcPts val="800"/>
              </a:spcAft>
            </a:pPr>
            <a:r>
              <a:rPr lang="ru-RU" sz="1700" b="1" dirty="0">
                <a:solidFill>
                  <a:srgbClr val="F1F5FD"/>
                </a:solidFill>
                <a:latin typeface="Montserrat Medium" panose="00000600000000000000" pitchFamily="2" charset="-52"/>
                <a:ea typeface="Calibri" panose="020F0502020204030204" pitchFamily="34" charset="0"/>
                <a:cs typeface="Times New Roman" panose="02020603050405020304" pitchFamily="18" charset="0"/>
              </a:rPr>
              <a:t>Письмо Министерства просвещения Российской Федерации от 29.09.2023 г. (АБ-3935/06) утвержденного распоряжением Правительства Российской Федерации от 31 марта 2022 г. № 678</a:t>
            </a:r>
          </a:p>
        </p:txBody>
      </p:sp>
      <p:sp>
        <p:nvSpPr>
          <p:cNvPr id="6" name="TextBox 5">
            <a:extLst>
              <a:ext uri="{FF2B5EF4-FFF2-40B4-BE49-F238E27FC236}">
                <a16:creationId xmlns:a16="http://schemas.microsoft.com/office/drawing/2014/main" id="{3353FA94-B449-4D73-AC8E-7A66B55FAEEA}"/>
              </a:ext>
            </a:extLst>
          </p:cNvPr>
          <p:cNvSpPr txBox="1"/>
          <p:nvPr/>
        </p:nvSpPr>
        <p:spPr>
          <a:xfrm>
            <a:off x="5212231" y="5108891"/>
            <a:ext cx="184731" cy="369332"/>
          </a:xfrm>
          <a:prstGeom prst="rect">
            <a:avLst/>
          </a:prstGeom>
          <a:noFill/>
        </p:spPr>
        <p:txBody>
          <a:bodyPr wrap="none" rtlCol="0">
            <a:spAutoFit/>
          </a:bodyPr>
          <a:lstStyle/>
          <a:p>
            <a:endParaRPr lang="ru-RU" b="1" dirty="0">
              <a:latin typeface="Montserrat Medium" panose="00000600000000000000" pitchFamily="2" charset="-52"/>
            </a:endParaRPr>
          </a:p>
        </p:txBody>
      </p:sp>
      <p:pic>
        <p:nvPicPr>
          <p:cNvPr id="5" name="Рисунок 4">
            <a:extLst>
              <a:ext uri="{FF2B5EF4-FFF2-40B4-BE49-F238E27FC236}">
                <a16:creationId xmlns:a16="http://schemas.microsoft.com/office/drawing/2014/main" id="{D4FE3D11-C932-455A-81DF-325E47E4B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357" y="546451"/>
            <a:ext cx="4045908" cy="5765097"/>
          </a:xfrm>
          <a:prstGeom prst="rect">
            <a:avLst/>
          </a:prstGeom>
        </p:spPr>
      </p:pic>
    </p:spTree>
    <p:extLst>
      <p:ext uri="{BB962C8B-B14F-4D97-AF65-F5344CB8AC3E}">
        <p14:creationId xmlns:p14="http://schemas.microsoft.com/office/powerpoint/2010/main" val="151891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1C0386E6-6301-4279-A5F2-B7FA5A3DF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399" y="327803"/>
            <a:ext cx="4933601" cy="2631254"/>
          </a:xfrm>
          <a:prstGeom prst="rect">
            <a:avLst/>
          </a:prstGeom>
        </p:spPr>
      </p:pic>
      <p:sp>
        <p:nvSpPr>
          <p:cNvPr id="7" name="Заголовок 6">
            <a:extLst>
              <a:ext uri="{FF2B5EF4-FFF2-40B4-BE49-F238E27FC236}">
                <a16:creationId xmlns:a16="http://schemas.microsoft.com/office/drawing/2014/main" id="{BE250642-E0D5-43AB-9B89-7455EEEA88A7}"/>
              </a:ext>
            </a:extLst>
          </p:cNvPr>
          <p:cNvSpPr>
            <a:spLocks noGrp="1"/>
          </p:cNvSpPr>
          <p:nvPr>
            <p:ph type="ctrTitle"/>
          </p:nvPr>
        </p:nvSpPr>
        <p:spPr>
          <a:xfrm>
            <a:off x="362309" y="1992702"/>
            <a:ext cx="8022565" cy="4537495"/>
          </a:xfrm>
          <a:prstGeom prst="roundRect">
            <a:avLst/>
          </a:prstGeom>
          <a:solidFill>
            <a:srgbClr val="F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l">
              <a:lnSpc>
                <a:spcPct val="150000"/>
              </a:lnSpc>
            </a:pPr>
            <a:r>
              <a:rPr lang="ru-RU" sz="1200" b="1" dirty="0">
                <a:solidFill>
                  <a:srgbClr val="487CBE"/>
                </a:solidFill>
                <a:latin typeface="Montserrat Medium" panose="00000600000000000000" pitchFamily="2" charset="-52"/>
              </a:rPr>
              <a:t>- экономика, право, лингвистика, педагогика, культурология, психология, </a:t>
            </a:r>
            <a:r>
              <a:rPr lang="ru-RU" sz="1200" b="1" dirty="0" err="1">
                <a:solidFill>
                  <a:srgbClr val="487CBE"/>
                </a:solidFill>
                <a:latin typeface="Montserrat Medium" panose="00000600000000000000" pitchFamily="2" charset="-52"/>
              </a:rPr>
              <a:t>регионалистика</a:t>
            </a:r>
            <a:r>
              <a:rPr lang="ru-RU" sz="1200" b="1" dirty="0">
                <a:solidFill>
                  <a:srgbClr val="487CBE"/>
                </a:solidFill>
                <a:latin typeface="Montserrat Medium" panose="00000600000000000000" pitchFamily="2" charset="-52"/>
              </a:rPr>
              <a:t>, социология;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гуманитарные технологии: технологии самоопределения и профориентации, социального</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проектирования и др.;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деятельность, направленная на гражданско-патриотическое самосознание, волонтерская и добровольческая деятельность;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деятельность направленная на </a:t>
            </a:r>
            <a:r>
              <a:rPr lang="ru-RU" sz="1200" b="1" dirty="0" err="1">
                <a:solidFill>
                  <a:srgbClr val="487CBE"/>
                </a:solidFill>
                <a:latin typeface="Montserrat Medium" panose="00000600000000000000" pitchFamily="2" charset="-52"/>
              </a:rPr>
              <a:t>кросскультурное</a:t>
            </a:r>
            <a:r>
              <a:rPr lang="ru-RU" sz="1200" b="1" dirty="0">
                <a:solidFill>
                  <a:srgbClr val="487CBE"/>
                </a:solidFill>
                <a:latin typeface="Montserrat Medium" panose="00000600000000000000" pitchFamily="2" charset="-52"/>
              </a:rPr>
              <a:t> сотрудничество и взаимодействие: межнациональные и межэтнические коммуникации и др.;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деятельность по сохранению исторической памяти и культурного наследия, формирование гражданской идентичности (поисковые отряды, исторические и этнографические экспедиции, патриотические общественные клубы, движения и др.);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мышление, интеллектуальное моделирование, гуманитарное изобретательство, социальное проектирование;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социальная антропология;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журналистика и медиаобразование;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индустрия гостеприимства, деловое общение и реклама.</a:t>
            </a:r>
            <a:br>
              <a:rPr lang="ru-RU" sz="1200" b="1" dirty="0">
                <a:solidFill>
                  <a:srgbClr val="487CBE"/>
                </a:solidFill>
                <a:latin typeface="Montserrat Medium" panose="00000600000000000000" pitchFamily="2" charset="-52"/>
              </a:rPr>
            </a:br>
            <a:endParaRPr lang="ru-RU" sz="1200" b="1" dirty="0">
              <a:solidFill>
                <a:srgbClr val="487CBE"/>
              </a:solidFill>
              <a:latin typeface="Montserrat Medium" panose="00000600000000000000" pitchFamily="2" charset="-52"/>
            </a:endParaRPr>
          </a:p>
        </p:txBody>
      </p:sp>
      <p:sp>
        <p:nvSpPr>
          <p:cNvPr id="6" name="Прямоугольник: скругленные углы 5">
            <a:extLst>
              <a:ext uri="{FF2B5EF4-FFF2-40B4-BE49-F238E27FC236}">
                <a16:creationId xmlns:a16="http://schemas.microsoft.com/office/drawing/2014/main" id="{0F5FC775-C61D-4E61-BFF1-91DE9CF3C8C6}"/>
              </a:ext>
            </a:extLst>
          </p:cNvPr>
          <p:cNvSpPr/>
          <p:nvPr/>
        </p:nvSpPr>
        <p:spPr>
          <a:xfrm>
            <a:off x="138521" y="94693"/>
            <a:ext cx="6452061" cy="1794492"/>
          </a:xfrm>
          <a:prstGeom prst="roundRect">
            <a:avLst/>
          </a:prstGeom>
          <a:solidFill>
            <a:srgbClr val="487CBE"/>
          </a:solidFill>
          <a:ln>
            <a:solidFill>
              <a:srgbClr val="48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Montserrat ExtraBold" panose="00000900000000000000" pitchFamily="2" charset="-52"/>
              </a:rPr>
              <a:t>Приоритетные тематические направления и практики развития в социально-гуманитарной направленности</a:t>
            </a:r>
          </a:p>
        </p:txBody>
      </p:sp>
    </p:spTree>
    <p:extLst>
      <p:ext uri="{BB962C8B-B14F-4D97-AF65-F5344CB8AC3E}">
        <p14:creationId xmlns:p14="http://schemas.microsoft.com/office/powerpoint/2010/main" val="216699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F73A655-9A48-4F2C-995B-6013A61E8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761" y="-94891"/>
            <a:ext cx="4965089" cy="3209026"/>
          </a:xfrm>
          <a:prstGeom prst="rect">
            <a:avLst/>
          </a:prstGeom>
        </p:spPr>
      </p:pic>
      <p:sp>
        <p:nvSpPr>
          <p:cNvPr id="6" name="Прямоугольник: скругленные углы 5">
            <a:extLst>
              <a:ext uri="{FF2B5EF4-FFF2-40B4-BE49-F238E27FC236}">
                <a16:creationId xmlns:a16="http://schemas.microsoft.com/office/drawing/2014/main" id="{0F5FC775-C61D-4E61-BFF1-91DE9CF3C8C6}"/>
              </a:ext>
            </a:extLst>
          </p:cNvPr>
          <p:cNvSpPr/>
          <p:nvPr/>
        </p:nvSpPr>
        <p:spPr>
          <a:xfrm>
            <a:off x="138521" y="94693"/>
            <a:ext cx="6452061" cy="1794492"/>
          </a:xfrm>
          <a:prstGeom prst="roundRect">
            <a:avLst/>
          </a:prstGeom>
          <a:solidFill>
            <a:srgbClr val="487CBE"/>
          </a:solidFill>
          <a:ln>
            <a:solidFill>
              <a:srgbClr val="48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Montserrat ExtraBold" panose="00000900000000000000" pitchFamily="2" charset="-52"/>
              </a:rPr>
              <a:t>Приоритетные направления художественной направленности</a:t>
            </a:r>
          </a:p>
        </p:txBody>
      </p:sp>
      <p:sp>
        <p:nvSpPr>
          <p:cNvPr id="7" name="Заголовок 6">
            <a:extLst>
              <a:ext uri="{FF2B5EF4-FFF2-40B4-BE49-F238E27FC236}">
                <a16:creationId xmlns:a16="http://schemas.microsoft.com/office/drawing/2014/main" id="{BE250642-E0D5-43AB-9B89-7455EEEA88A7}"/>
              </a:ext>
            </a:extLst>
          </p:cNvPr>
          <p:cNvSpPr>
            <a:spLocks noGrp="1"/>
          </p:cNvSpPr>
          <p:nvPr>
            <p:ph type="ctrTitle"/>
          </p:nvPr>
        </p:nvSpPr>
        <p:spPr>
          <a:xfrm>
            <a:off x="138521" y="2087593"/>
            <a:ext cx="7712014" cy="4537494"/>
          </a:xfrm>
          <a:prstGeom prst="roundRect">
            <a:avLst/>
          </a:prstGeom>
          <a:solidFill>
            <a:srgbClr val="F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l">
              <a:lnSpc>
                <a:spcPct val="150000"/>
              </a:lnSpc>
            </a:pPr>
            <a:r>
              <a:rPr lang="ru-RU" sz="1200" b="1" dirty="0">
                <a:solidFill>
                  <a:srgbClr val="487CBE"/>
                </a:solidFill>
                <a:latin typeface="Montserrat Medium" panose="00000600000000000000" pitchFamily="2" charset="-52"/>
              </a:rPr>
              <a:t>- </a:t>
            </a:r>
            <a:r>
              <a:rPr lang="ru-RU" sz="1300" b="1" dirty="0">
                <a:solidFill>
                  <a:srgbClr val="487CBE"/>
                </a:solidFill>
                <a:latin typeface="Montserrat Medium" panose="00000600000000000000" pitchFamily="2" charset="-52"/>
              </a:rPr>
              <a:t>цифровые компетенции креативных индустрий: продюсирование, 3D-дизайн, веб-дизайн, видеомонтаж, цифровая кино-теле-индустрия, гейм-дизайн, сценарное мастерство, др.; </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 арт-прогресс по видам искусств и жанрам художественного творчества: литературного, театрального, вокально-хорового, хореографического, инструментального, живописи, скульптуры и архитектуры;</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 сохранение культурного наследия: фольклор, ремесла, художественные промыслы, этнокультурные традиции народов России;</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 художественное творчество с применением электронных цифровых средств и дистанционных образовательных технологий; </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 актуальный театр: социальный театр, этнокультурный театр, инклюзивный театр и др.; </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 дизайн, декоративно-прикладное творчество с использованием новых художественных материалов;</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 арт-пространства, урбанистика;</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 искусствознание; </a:t>
            </a:r>
            <a:br>
              <a:rPr lang="ru-RU" sz="13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 прикладная эстетика.</a:t>
            </a:r>
            <a:endParaRPr lang="ru-RU" sz="1200" b="1" dirty="0">
              <a:solidFill>
                <a:srgbClr val="487CBE"/>
              </a:solidFill>
              <a:latin typeface="Montserrat Medium" panose="00000600000000000000" pitchFamily="2" charset="-52"/>
            </a:endParaRPr>
          </a:p>
        </p:txBody>
      </p:sp>
      <p:sp>
        <p:nvSpPr>
          <p:cNvPr id="10" name="Прямоугольник: скругленные углы 9">
            <a:extLst>
              <a:ext uri="{FF2B5EF4-FFF2-40B4-BE49-F238E27FC236}">
                <a16:creationId xmlns:a16="http://schemas.microsoft.com/office/drawing/2014/main" id="{FC470D0D-F360-4DB8-9D2E-092E8DECF0DC}"/>
              </a:ext>
            </a:extLst>
          </p:cNvPr>
          <p:cNvSpPr/>
          <p:nvPr/>
        </p:nvSpPr>
        <p:spPr>
          <a:xfrm>
            <a:off x="8736011" y="3846876"/>
            <a:ext cx="2853397" cy="2045470"/>
          </a:xfrm>
          <a:prstGeom prst="roundRect">
            <a:avLst/>
          </a:prstGeom>
          <a:solidFill>
            <a:srgbClr val="F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dirty="0">
                <a:solidFill>
                  <a:srgbClr val="487CBE"/>
                </a:solidFill>
                <a:latin typeface="Montserrat Medium" panose="00000600000000000000" pitchFamily="2" charset="-52"/>
              </a:rPr>
              <a:t>* На 27.03.2024 г. в реестре школьных театров на портале  </a:t>
            </a:r>
            <a:r>
              <a:rPr lang="en-US" sz="1200" b="1" dirty="0">
                <a:solidFill>
                  <a:srgbClr val="487CBE"/>
                </a:solidFill>
                <a:latin typeface="Montserrat Medium" panose="00000600000000000000" pitchFamily="2" charset="-52"/>
                <a:hlinkClick r:id="rId3"/>
              </a:rPr>
              <a:t>https://vcht.center/reestr-teatrov/</a:t>
            </a:r>
            <a:r>
              <a:rPr lang="ru-RU" sz="1200" b="1" dirty="0">
                <a:solidFill>
                  <a:srgbClr val="487CBE"/>
                </a:solidFill>
                <a:latin typeface="Montserrat Medium" panose="00000600000000000000" pitchFamily="2" charset="-52"/>
              </a:rPr>
              <a:t> числится 838 реестровых записей театров Челябинской области</a:t>
            </a:r>
          </a:p>
        </p:txBody>
      </p:sp>
    </p:spTree>
    <p:extLst>
      <p:ext uri="{BB962C8B-B14F-4D97-AF65-F5344CB8AC3E}">
        <p14:creationId xmlns:p14="http://schemas.microsoft.com/office/powerpoint/2010/main" val="142477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0F5FC775-C61D-4E61-BFF1-91DE9CF3C8C6}"/>
              </a:ext>
            </a:extLst>
          </p:cNvPr>
          <p:cNvSpPr/>
          <p:nvPr/>
        </p:nvSpPr>
        <p:spPr>
          <a:xfrm>
            <a:off x="138521" y="94693"/>
            <a:ext cx="6452061" cy="1794492"/>
          </a:xfrm>
          <a:prstGeom prst="roundRect">
            <a:avLst/>
          </a:prstGeom>
          <a:solidFill>
            <a:srgbClr val="487CBE"/>
          </a:solidFill>
          <a:ln>
            <a:solidFill>
              <a:srgbClr val="48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Montserrat ExtraBold" panose="00000900000000000000" pitchFamily="2" charset="-52"/>
              </a:rPr>
              <a:t>Приоритетные направления физкультурно-спортивной направленности </a:t>
            </a:r>
          </a:p>
        </p:txBody>
      </p:sp>
      <p:sp>
        <p:nvSpPr>
          <p:cNvPr id="7" name="Заголовок 6">
            <a:extLst>
              <a:ext uri="{FF2B5EF4-FFF2-40B4-BE49-F238E27FC236}">
                <a16:creationId xmlns:a16="http://schemas.microsoft.com/office/drawing/2014/main" id="{BE250642-E0D5-43AB-9B89-7455EEEA88A7}"/>
              </a:ext>
            </a:extLst>
          </p:cNvPr>
          <p:cNvSpPr>
            <a:spLocks noGrp="1"/>
          </p:cNvSpPr>
          <p:nvPr>
            <p:ph type="ctrTitle"/>
          </p:nvPr>
        </p:nvSpPr>
        <p:spPr>
          <a:xfrm>
            <a:off x="138521" y="2087593"/>
            <a:ext cx="7712014" cy="4537494"/>
          </a:xfrm>
          <a:prstGeom prst="roundRect">
            <a:avLst/>
          </a:prstGeom>
          <a:solidFill>
            <a:srgbClr val="F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lnSpc>
                <a:spcPct val="150000"/>
              </a:lnSpc>
            </a:pPr>
            <a:r>
              <a:rPr lang="ru-RU" sz="1200" b="1" dirty="0">
                <a:solidFill>
                  <a:srgbClr val="487CBE"/>
                </a:solidFill>
                <a:latin typeface="Montserrat Medium" panose="00000600000000000000" pitchFamily="2" charset="-52"/>
              </a:rPr>
              <a:t>- олимпийские, неолимпийские, паралимпийские, </a:t>
            </a:r>
            <a:r>
              <a:rPr lang="ru-RU" sz="1200" b="1" dirty="0" err="1">
                <a:solidFill>
                  <a:srgbClr val="487CBE"/>
                </a:solidFill>
                <a:latin typeface="Montserrat Medium" panose="00000600000000000000" pitchFamily="2" charset="-52"/>
              </a:rPr>
              <a:t>сурдлимпийские</a:t>
            </a:r>
            <a:r>
              <a:rPr lang="ru-RU" sz="1200" b="1" dirty="0">
                <a:solidFill>
                  <a:srgbClr val="487CBE"/>
                </a:solidFill>
                <a:latin typeface="Montserrat Medium" panose="00000600000000000000" pitchFamily="2" charset="-52"/>
              </a:rPr>
              <a:t> виды спорта;</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спортивно-технические виды спорта и цифровые технологии;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Всероссийский физкультурно-спортивный комплекс «Готов к труду и обороне (ГТО)»;</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технологии здорового образа жизни, фитнеса, адаптивной физической культуры и спорта;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школьные и студенческие спортивные клубы, формирование спортивного актива, организация и проведение физкультурно-оздоровительных и </a:t>
            </a:r>
            <a:r>
              <a:rPr lang="ru-RU" sz="1200" b="1" dirty="0" err="1">
                <a:solidFill>
                  <a:srgbClr val="487CBE"/>
                </a:solidFill>
                <a:latin typeface="Montserrat Medium" panose="00000600000000000000" pitchFamily="2" charset="-52"/>
              </a:rPr>
              <a:t>спортивномассовых</a:t>
            </a:r>
            <a:r>
              <a:rPr lang="ru-RU" sz="1200" b="1" dirty="0">
                <a:solidFill>
                  <a:srgbClr val="487CBE"/>
                </a:solidFill>
                <a:latin typeface="Montserrat Medium" panose="00000600000000000000" pitchFamily="2" charset="-52"/>
              </a:rPr>
              <a:t> мероприятий;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школьные и студенческие спортивные лиги, организация и проведение физкультурных и спортивных мероприятий;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подготовка спортивного резерва, спортивных сборных команд Российской Федерации, развитие олимпийских видов спорта и т.п.;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формирование креативных компетенций в мире спорта.</a:t>
            </a:r>
          </a:p>
        </p:txBody>
      </p:sp>
      <p:sp>
        <p:nvSpPr>
          <p:cNvPr id="10" name="Прямоугольник: скругленные углы 9">
            <a:extLst>
              <a:ext uri="{FF2B5EF4-FFF2-40B4-BE49-F238E27FC236}">
                <a16:creationId xmlns:a16="http://schemas.microsoft.com/office/drawing/2014/main" id="{FC470D0D-F360-4DB8-9D2E-092E8DECF0DC}"/>
              </a:ext>
            </a:extLst>
          </p:cNvPr>
          <p:cNvSpPr/>
          <p:nvPr/>
        </p:nvSpPr>
        <p:spPr>
          <a:xfrm>
            <a:off x="8736011" y="3846876"/>
            <a:ext cx="2853397" cy="2045470"/>
          </a:xfrm>
          <a:prstGeom prst="roundRect">
            <a:avLst/>
          </a:prstGeom>
          <a:solidFill>
            <a:srgbClr val="F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dirty="0">
                <a:solidFill>
                  <a:srgbClr val="487CBE"/>
                </a:solidFill>
                <a:latin typeface="Montserrat Medium" panose="00000600000000000000" pitchFamily="2" charset="-52"/>
              </a:rPr>
              <a:t>* На 27.03.2024 г. в реестре школьных спортивных клубов на портале  </a:t>
            </a:r>
            <a:r>
              <a:rPr lang="en-US" sz="1200" b="1" dirty="0">
                <a:solidFill>
                  <a:srgbClr val="487CBE"/>
                </a:solidFill>
                <a:latin typeface="Montserrat Medium" panose="00000600000000000000" pitchFamily="2" charset="-52"/>
                <a:hlinkClick r:id="rId2"/>
              </a:rPr>
              <a:t>https://</a:t>
            </a:r>
            <a:r>
              <a:rPr lang="ru-RU" sz="1200" b="1" dirty="0" err="1">
                <a:solidFill>
                  <a:srgbClr val="487CBE"/>
                </a:solidFill>
                <a:latin typeface="Montserrat Medium" panose="00000600000000000000" pitchFamily="2" charset="-52"/>
                <a:hlinkClick r:id="rId2"/>
              </a:rPr>
              <a:t>еип-фкис.рф</a:t>
            </a:r>
            <a:r>
              <a:rPr lang="ru-RU" sz="1200" b="1" dirty="0">
                <a:solidFill>
                  <a:srgbClr val="487CBE"/>
                </a:solidFill>
                <a:latin typeface="Montserrat Medium" panose="00000600000000000000" pitchFamily="2" charset="-52"/>
                <a:hlinkClick r:id="rId2"/>
              </a:rPr>
              <a:t>/сведения-о-</a:t>
            </a:r>
            <a:r>
              <a:rPr lang="ru-RU" sz="1200" b="1" dirty="0" err="1">
                <a:solidFill>
                  <a:srgbClr val="487CBE"/>
                </a:solidFill>
                <a:latin typeface="Montserrat Medium" panose="00000600000000000000" pitchFamily="2" charset="-52"/>
                <a:hlinkClick r:id="rId2"/>
              </a:rPr>
              <a:t>шск</a:t>
            </a:r>
            <a:r>
              <a:rPr lang="ru-RU" sz="1200" b="1" dirty="0">
                <a:solidFill>
                  <a:srgbClr val="487CBE"/>
                </a:solidFill>
                <a:latin typeface="Montserrat Medium" panose="00000600000000000000" pitchFamily="2" charset="-52"/>
                <a:hlinkClick r:id="rId2"/>
              </a:rPr>
              <a:t>/</a:t>
            </a:r>
            <a:r>
              <a:rPr lang="ru-RU" sz="1200" b="1" dirty="0">
                <a:solidFill>
                  <a:srgbClr val="487CBE"/>
                </a:solidFill>
                <a:latin typeface="Montserrat Medium" panose="00000600000000000000" pitchFamily="2" charset="-52"/>
              </a:rPr>
              <a:t> числится 778 реестровых записей о ШСК в  Челябинской области</a:t>
            </a:r>
          </a:p>
        </p:txBody>
      </p:sp>
      <p:pic>
        <p:nvPicPr>
          <p:cNvPr id="4" name="Рисунок 3">
            <a:extLst>
              <a:ext uri="{FF2B5EF4-FFF2-40B4-BE49-F238E27FC236}">
                <a16:creationId xmlns:a16="http://schemas.microsoft.com/office/drawing/2014/main" id="{8803CE6C-F709-4E9B-B05B-C03FF66D1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098" y="245600"/>
            <a:ext cx="3287170" cy="3287170"/>
          </a:xfrm>
          <a:prstGeom prst="rect">
            <a:avLst/>
          </a:prstGeom>
        </p:spPr>
      </p:pic>
    </p:spTree>
    <p:extLst>
      <p:ext uri="{BB962C8B-B14F-4D97-AF65-F5344CB8AC3E}">
        <p14:creationId xmlns:p14="http://schemas.microsoft.com/office/powerpoint/2010/main" val="265096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0F5FC775-C61D-4E61-BFF1-91DE9CF3C8C6}"/>
              </a:ext>
            </a:extLst>
          </p:cNvPr>
          <p:cNvSpPr/>
          <p:nvPr/>
        </p:nvSpPr>
        <p:spPr>
          <a:xfrm>
            <a:off x="138521" y="94693"/>
            <a:ext cx="6452061" cy="1794492"/>
          </a:xfrm>
          <a:prstGeom prst="roundRect">
            <a:avLst/>
          </a:prstGeom>
          <a:solidFill>
            <a:srgbClr val="487CBE"/>
          </a:solidFill>
          <a:ln>
            <a:solidFill>
              <a:srgbClr val="48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Montserrat ExtraBold" panose="00000900000000000000" pitchFamily="2" charset="-52"/>
              </a:rPr>
              <a:t>Приоритетные тематические направления и практики развития естественнонаучной направленности </a:t>
            </a:r>
          </a:p>
        </p:txBody>
      </p:sp>
      <p:sp>
        <p:nvSpPr>
          <p:cNvPr id="7" name="Заголовок 6">
            <a:extLst>
              <a:ext uri="{FF2B5EF4-FFF2-40B4-BE49-F238E27FC236}">
                <a16:creationId xmlns:a16="http://schemas.microsoft.com/office/drawing/2014/main" id="{BE250642-E0D5-43AB-9B89-7455EEEA88A7}"/>
              </a:ext>
            </a:extLst>
          </p:cNvPr>
          <p:cNvSpPr>
            <a:spLocks noGrp="1"/>
          </p:cNvSpPr>
          <p:nvPr>
            <p:ph type="ctrTitle"/>
          </p:nvPr>
        </p:nvSpPr>
        <p:spPr>
          <a:xfrm>
            <a:off x="138521" y="2053087"/>
            <a:ext cx="7712014" cy="4537494"/>
          </a:xfrm>
          <a:prstGeom prst="roundRect">
            <a:avLst/>
          </a:prstGeom>
          <a:solidFill>
            <a:srgbClr val="F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l">
              <a:lnSpc>
                <a:spcPct val="150000"/>
              </a:lnSpc>
            </a:pPr>
            <a:r>
              <a:rPr lang="ru-RU" sz="1200" b="1" dirty="0">
                <a:solidFill>
                  <a:srgbClr val="487CBE"/>
                </a:solidFill>
                <a:latin typeface="Montserrat Medium" panose="00000600000000000000" pitchFamily="2" charset="-52"/>
              </a:rPr>
              <a:t>- агротехнологии (агротехнологии растениеводства, животноводства, широкого спектра применения (гидропоника, аэропоника, цифровые фермы, и др.), селекция и семеноводство);</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освоение Арктики и мирового океана;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экологический мониторинг;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сохранение редких видов крупных птиц (флагманских видов, </a:t>
            </a:r>
            <a:r>
              <a:rPr lang="ru-RU" sz="1200" b="1" dirty="0" err="1">
                <a:solidFill>
                  <a:srgbClr val="487CBE"/>
                </a:solidFill>
                <a:latin typeface="Montserrat Medium" panose="00000600000000000000" pitchFamily="2" charset="-52"/>
              </a:rPr>
              <a:t>реинтродукция</a:t>
            </a:r>
            <a:r>
              <a:rPr lang="ru-RU" sz="1200" b="1" dirty="0">
                <a:solidFill>
                  <a:srgbClr val="487CBE"/>
                </a:solidFill>
                <a:latin typeface="Montserrat Medium" panose="00000600000000000000" pitchFamily="2" charset="-52"/>
              </a:rPr>
              <a:t>);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охрана растений, ботанические сады;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интенсивное использование и воспроизводство лесов;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охрана и защита лесов, сохранение экологического потенциала;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изучение почв, технологии восстановления плодородия почв;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ответственное обращение с твердыми коммунальными отходами (ТКО), рециклинг, технологии экономики замкнутого цикла;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генетика, персонализированная и прогностическая медицина;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молекулярная биология и биотехнология;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a:t>
            </a:r>
            <a:r>
              <a:rPr lang="ru-RU" sz="1200" b="1" dirty="0" err="1">
                <a:solidFill>
                  <a:srgbClr val="487CBE"/>
                </a:solidFill>
                <a:latin typeface="Montserrat Medium" panose="00000600000000000000" pitchFamily="2" charset="-52"/>
              </a:rPr>
              <a:t>нейротехнологии</a:t>
            </a:r>
            <a:r>
              <a:rPr lang="ru-RU" sz="1200" b="1" dirty="0">
                <a:solidFill>
                  <a:srgbClr val="487CBE"/>
                </a:solidFill>
                <a:latin typeface="Montserrat Medium" panose="00000600000000000000" pitchFamily="2" charset="-52"/>
              </a:rPr>
              <a:t> и когнитивные исследования;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персонализированная медицина и высокотехнологичное здравоохранение;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Геофизика. Геоморфология. Геология полезных ископаемых. Гидрогеология.</a:t>
            </a:r>
          </a:p>
        </p:txBody>
      </p:sp>
      <p:pic>
        <p:nvPicPr>
          <p:cNvPr id="3" name="Рисунок 2">
            <a:extLst>
              <a:ext uri="{FF2B5EF4-FFF2-40B4-BE49-F238E27FC236}">
                <a16:creationId xmlns:a16="http://schemas.microsoft.com/office/drawing/2014/main" id="{A3816055-1982-40C0-9E0D-A87197685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907" y="232914"/>
            <a:ext cx="3993256" cy="3071004"/>
          </a:xfrm>
          <a:prstGeom prst="rect">
            <a:avLst/>
          </a:prstGeom>
        </p:spPr>
      </p:pic>
      <p:pic>
        <p:nvPicPr>
          <p:cNvPr id="8" name="Рисунок 7">
            <a:extLst>
              <a:ext uri="{FF2B5EF4-FFF2-40B4-BE49-F238E27FC236}">
                <a16:creationId xmlns:a16="http://schemas.microsoft.com/office/drawing/2014/main" id="{85391968-C996-4568-B7C3-D181D081D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6618" y="3327133"/>
            <a:ext cx="1737418" cy="1738223"/>
          </a:xfrm>
          <a:prstGeom prst="rect">
            <a:avLst/>
          </a:prstGeom>
        </p:spPr>
      </p:pic>
      <p:sp>
        <p:nvSpPr>
          <p:cNvPr id="12" name="Прямоугольник: скругленные углы 11">
            <a:extLst>
              <a:ext uri="{FF2B5EF4-FFF2-40B4-BE49-F238E27FC236}">
                <a16:creationId xmlns:a16="http://schemas.microsoft.com/office/drawing/2014/main" id="{01CB1F66-6B72-4578-B7EC-4AB829ACF705}"/>
              </a:ext>
            </a:extLst>
          </p:cNvPr>
          <p:cNvSpPr/>
          <p:nvPr/>
        </p:nvSpPr>
        <p:spPr>
          <a:xfrm>
            <a:off x="9020683" y="5097707"/>
            <a:ext cx="2530087" cy="1346225"/>
          </a:xfrm>
          <a:prstGeom prst="roundRect">
            <a:avLst/>
          </a:prstGeom>
          <a:solidFill>
            <a:srgbClr val="F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dirty="0">
                <a:solidFill>
                  <a:srgbClr val="487CBE"/>
                </a:solidFill>
                <a:latin typeface="Montserrat Medium" panose="00000600000000000000" pitchFamily="2" charset="-52"/>
              </a:rPr>
              <a:t>* Полезная информация по естественнонаучной направленности </a:t>
            </a:r>
            <a:r>
              <a:rPr lang="en-US" sz="1200" b="1" dirty="0">
                <a:solidFill>
                  <a:srgbClr val="487CBE"/>
                </a:solidFill>
                <a:latin typeface="Montserrat Medium" panose="00000600000000000000" pitchFamily="2" charset="-52"/>
                <a:hlinkClick r:id="rId4"/>
              </a:rPr>
              <a:t>https://vk.com/ecostation74</a:t>
            </a:r>
            <a:r>
              <a:rPr lang="ru-RU" sz="1200" b="1" dirty="0">
                <a:solidFill>
                  <a:srgbClr val="487CBE"/>
                </a:solidFill>
                <a:latin typeface="Montserrat Medium" panose="00000600000000000000" pitchFamily="2" charset="-52"/>
              </a:rPr>
              <a:t> </a:t>
            </a:r>
          </a:p>
        </p:txBody>
      </p:sp>
    </p:spTree>
    <p:extLst>
      <p:ext uri="{BB962C8B-B14F-4D97-AF65-F5344CB8AC3E}">
        <p14:creationId xmlns:p14="http://schemas.microsoft.com/office/powerpoint/2010/main" val="373323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0F5FC775-C61D-4E61-BFF1-91DE9CF3C8C6}"/>
              </a:ext>
            </a:extLst>
          </p:cNvPr>
          <p:cNvSpPr/>
          <p:nvPr/>
        </p:nvSpPr>
        <p:spPr>
          <a:xfrm>
            <a:off x="138521" y="94693"/>
            <a:ext cx="6452061" cy="1794492"/>
          </a:xfrm>
          <a:prstGeom prst="roundRect">
            <a:avLst/>
          </a:prstGeom>
          <a:solidFill>
            <a:srgbClr val="487CBE"/>
          </a:solidFill>
          <a:ln>
            <a:solidFill>
              <a:srgbClr val="48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Montserrat ExtraBold" panose="00000900000000000000" pitchFamily="2" charset="-52"/>
              </a:rPr>
              <a:t>Приоритетные направления технической направленности </a:t>
            </a:r>
          </a:p>
        </p:txBody>
      </p:sp>
      <p:pic>
        <p:nvPicPr>
          <p:cNvPr id="4" name="Рисунок 3">
            <a:extLst>
              <a:ext uri="{FF2B5EF4-FFF2-40B4-BE49-F238E27FC236}">
                <a16:creationId xmlns:a16="http://schemas.microsoft.com/office/drawing/2014/main" id="{4EE103BC-A606-4172-AFB4-31DF547F2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638" y="241540"/>
            <a:ext cx="5245335" cy="2976113"/>
          </a:xfrm>
          <a:prstGeom prst="rect">
            <a:avLst/>
          </a:prstGeom>
        </p:spPr>
      </p:pic>
      <p:sp>
        <p:nvSpPr>
          <p:cNvPr id="7" name="Заголовок 6">
            <a:extLst>
              <a:ext uri="{FF2B5EF4-FFF2-40B4-BE49-F238E27FC236}">
                <a16:creationId xmlns:a16="http://schemas.microsoft.com/office/drawing/2014/main" id="{BE250642-E0D5-43AB-9B89-7455EEEA88A7}"/>
              </a:ext>
            </a:extLst>
          </p:cNvPr>
          <p:cNvSpPr>
            <a:spLocks noGrp="1"/>
          </p:cNvSpPr>
          <p:nvPr>
            <p:ph type="ctrTitle"/>
          </p:nvPr>
        </p:nvSpPr>
        <p:spPr>
          <a:xfrm>
            <a:off x="138521" y="2053087"/>
            <a:ext cx="7712014" cy="4537494"/>
          </a:xfrm>
          <a:prstGeom prst="roundRect">
            <a:avLst/>
          </a:prstGeom>
          <a:solidFill>
            <a:srgbClr val="F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lnSpc>
                <a:spcPct val="150000"/>
              </a:lnSpc>
            </a:pPr>
            <a:r>
              <a:rPr lang="ru-RU" sz="1200" b="1" dirty="0">
                <a:solidFill>
                  <a:srgbClr val="487CBE"/>
                </a:solidFill>
                <a:latin typeface="Montserrat Medium" panose="00000600000000000000" pitchFamily="2" charset="-52"/>
              </a:rPr>
              <a:t>- большие данные, искусственный интеллект и машинное обучение;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технологии создания интеллектуальных систем управления и «умных» инфраструктур; - технологии межмашинного взаимодействия и «интернета вещей»;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кибербезопасность;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технологии виртуальной, дополненной и смешанной реальности;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a:t>
            </a:r>
            <a:r>
              <a:rPr lang="ru-RU" sz="1200" b="1" dirty="0" err="1">
                <a:solidFill>
                  <a:srgbClr val="487CBE"/>
                </a:solidFill>
                <a:latin typeface="Montserrat Medium" panose="00000600000000000000" pitchFamily="2" charset="-52"/>
              </a:rPr>
              <a:t>медиатехнологии</a:t>
            </a:r>
            <a:r>
              <a:rPr lang="ru-RU" sz="1200" b="1" dirty="0">
                <a:solidFill>
                  <a:srgbClr val="487CBE"/>
                </a:solidFill>
                <a:latin typeface="Montserrat Medium" panose="00000600000000000000" pitchFamily="2" charset="-52"/>
              </a:rPr>
              <a:t>;</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аэрокосмические технологии;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аддитивные и гибридные технологии;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интеллектуальные производственные технологии и робототехника;</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транспортные системы;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новая энергетика;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нанотехнологии и новые материалы;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фотоника и оптические технологии;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- 13 квантовые технологии.</a:t>
            </a:r>
          </a:p>
        </p:txBody>
      </p:sp>
    </p:spTree>
    <p:extLst>
      <p:ext uri="{BB962C8B-B14F-4D97-AF65-F5344CB8AC3E}">
        <p14:creationId xmlns:p14="http://schemas.microsoft.com/office/powerpoint/2010/main" val="403777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0F5FC775-C61D-4E61-BFF1-91DE9CF3C8C6}"/>
              </a:ext>
            </a:extLst>
          </p:cNvPr>
          <p:cNvSpPr/>
          <p:nvPr/>
        </p:nvSpPr>
        <p:spPr>
          <a:xfrm>
            <a:off x="138521" y="94693"/>
            <a:ext cx="6219147" cy="1621964"/>
          </a:xfrm>
          <a:prstGeom prst="roundRect">
            <a:avLst/>
          </a:prstGeom>
          <a:solidFill>
            <a:srgbClr val="487CBE"/>
          </a:solidFill>
          <a:ln>
            <a:solidFill>
              <a:srgbClr val="48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Montserrat ExtraBold" panose="00000900000000000000" pitchFamily="2" charset="-52"/>
              </a:rPr>
              <a:t>Приоритетные направления туристско-краеведческой направленности </a:t>
            </a:r>
          </a:p>
        </p:txBody>
      </p:sp>
      <p:pic>
        <p:nvPicPr>
          <p:cNvPr id="3" name="Рисунок 2">
            <a:extLst>
              <a:ext uri="{FF2B5EF4-FFF2-40B4-BE49-F238E27FC236}">
                <a16:creationId xmlns:a16="http://schemas.microsoft.com/office/drawing/2014/main" id="{B7A6DC86-8020-4364-A44C-88B3190DC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2994" y="51913"/>
            <a:ext cx="3899005" cy="2699913"/>
          </a:xfrm>
          <a:prstGeom prst="rect">
            <a:avLst/>
          </a:prstGeom>
        </p:spPr>
      </p:pic>
      <p:sp>
        <p:nvSpPr>
          <p:cNvPr id="7" name="Заголовок 6">
            <a:extLst>
              <a:ext uri="{FF2B5EF4-FFF2-40B4-BE49-F238E27FC236}">
                <a16:creationId xmlns:a16="http://schemas.microsoft.com/office/drawing/2014/main" id="{BE250642-E0D5-43AB-9B89-7455EEEA88A7}"/>
              </a:ext>
            </a:extLst>
          </p:cNvPr>
          <p:cNvSpPr>
            <a:spLocks noGrp="1"/>
          </p:cNvSpPr>
          <p:nvPr>
            <p:ph type="ctrTitle"/>
          </p:nvPr>
        </p:nvSpPr>
        <p:spPr>
          <a:xfrm>
            <a:off x="0" y="1802921"/>
            <a:ext cx="8292994" cy="4960385"/>
          </a:xfrm>
          <a:prstGeom prst="roundRect">
            <a:avLst/>
          </a:prstGeom>
          <a:solidFill>
            <a:srgbClr val="F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l">
              <a:lnSpc>
                <a:spcPct val="150000"/>
              </a:lnSpc>
            </a:pPr>
            <a:r>
              <a:rPr lang="ru-RU" sz="1200" b="1" dirty="0">
                <a:solidFill>
                  <a:srgbClr val="487CBE"/>
                </a:solidFill>
                <a:latin typeface="Montserrat Medium" panose="00000600000000000000" pitchFamily="2" charset="-52"/>
              </a:rPr>
              <a:t>- туризм (социальный, культурно-познавательный, образовательный, активный);</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обеспечение безопасности жизнедеятельности в природной и городской среде;</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регионоведение и </a:t>
            </a:r>
            <a:r>
              <a:rPr lang="ru-RU" sz="1200" b="1" dirty="0" err="1">
                <a:solidFill>
                  <a:srgbClr val="487CBE"/>
                </a:solidFill>
                <a:latin typeface="Montserrat Medium" panose="00000600000000000000" pitchFamily="2" charset="-52"/>
              </a:rPr>
              <a:t>регионалистика</a:t>
            </a:r>
            <a:r>
              <a:rPr lang="ru-RU" sz="1200" b="1" dirty="0">
                <a:solidFill>
                  <a:srgbClr val="487CBE"/>
                </a:solidFill>
                <a:latin typeface="Montserrat Medium" panose="00000600000000000000" pitchFamily="2" charset="-52"/>
              </a:rPr>
              <a:t>;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культурно-познавательный туризм и экскурсии;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музейная педагогика;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исследовательское краеведение;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этнография;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научно-образовательный туризм;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профессии в туризме: экспедиционная деятельность (геология, археология, экология и т.д.);</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спортивный туризм;</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спортивное ориентирование;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промышленный туризм;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школа безопасности;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Служебно-прикладные виды профессиональной деятельности (спасатели, пожарные, силовые структуры) юный спасатель;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деятельность гидов-экскурсоводов;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юные инструкторы и судьи соревнований;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туристические слеты и фестивали как социально значимые мероприятия; </a:t>
            </a:r>
            <a:br>
              <a:rPr lang="ru-RU" sz="1200" b="1" dirty="0">
                <a:solidFill>
                  <a:srgbClr val="487CBE"/>
                </a:solidFill>
                <a:latin typeface="Montserrat Medium" panose="00000600000000000000" pitchFamily="2" charset="-52"/>
              </a:rPr>
            </a:br>
            <a:r>
              <a:rPr lang="ru-RU" sz="1200" b="1" dirty="0">
                <a:solidFill>
                  <a:srgbClr val="487CBE"/>
                </a:solidFill>
                <a:latin typeface="Montserrat Medium" panose="00000600000000000000" pitchFamily="2" charset="-52"/>
              </a:rPr>
              <a:t>- походно-экспедиционная деятельность.</a:t>
            </a:r>
          </a:p>
        </p:txBody>
      </p:sp>
    </p:spTree>
    <p:extLst>
      <p:ext uri="{BB962C8B-B14F-4D97-AF65-F5344CB8AC3E}">
        <p14:creationId xmlns:p14="http://schemas.microsoft.com/office/powerpoint/2010/main" val="69303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8E63390-E680-4A96-AD67-2616E2458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083" y="33135"/>
            <a:ext cx="4195313" cy="3281483"/>
          </a:xfrm>
          <a:prstGeom prst="rect">
            <a:avLst/>
          </a:prstGeom>
        </p:spPr>
      </p:pic>
      <p:sp>
        <p:nvSpPr>
          <p:cNvPr id="6" name="Прямоугольник: скругленные углы 5">
            <a:extLst>
              <a:ext uri="{FF2B5EF4-FFF2-40B4-BE49-F238E27FC236}">
                <a16:creationId xmlns:a16="http://schemas.microsoft.com/office/drawing/2014/main" id="{0F5FC775-C61D-4E61-BFF1-91DE9CF3C8C6}"/>
              </a:ext>
            </a:extLst>
          </p:cNvPr>
          <p:cNvSpPr/>
          <p:nvPr/>
        </p:nvSpPr>
        <p:spPr>
          <a:xfrm>
            <a:off x="138521" y="94693"/>
            <a:ext cx="6219147" cy="1621964"/>
          </a:xfrm>
          <a:prstGeom prst="roundRect">
            <a:avLst/>
          </a:prstGeom>
          <a:solidFill>
            <a:srgbClr val="487CBE"/>
          </a:solidFill>
          <a:ln>
            <a:solidFill>
              <a:srgbClr val="487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Montserrat ExtraBold" panose="00000900000000000000" pitchFamily="2" charset="-52"/>
              </a:rPr>
              <a:t>Основные направления обновления образовательных технологий</a:t>
            </a:r>
          </a:p>
        </p:txBody>
      </p:sp>
      <p:sp>
        <p:nvSpPr>
          <p:cNvPr id="7" name="Заголовок 6">
            <a:extLst>
              <a:ext uri="{FF2B5EF4-FFF2-40B4-BE49-F238E27FC236}">
                <a16:creationId xmlns:a16="http://schemas.microsoft.com/office/drawing/2014/main" id="{BE250642-E0D5-43AB-9B89-7455EEEA88A7}"/>
              </a:ext>
            </a:extLst>
          </p:cNvPr>
          <p:cNvSpPr>
            <a:spLocks noGrp="1"/>
          </p:cNvSpPr>
          <p:nvPr>
            <p:ph type="ctrTitle"/>
          </p:nvPr>
        </p:nvSpPr>
        <p:spPr>
          <a:xfrm>
            <a:off x="0" y="1854679"/>
            <a:ext cx="8583284" cy="4951408"/>
          </a:xfrm>
          <a:prstGeom prst="roundRect">
            <a:avLst/>
          </a:prstGeom>
          <a:solidFill>
            <a:srgbClr val="F1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l">
              <a:lnSpc>
                <a:spcPct val="150000"/>
              </a:lnSpc>
            </a:pPr>
            <a:br>
              <a:rPr lang="ru-RU" sz="1200" b="1" dirty="0">
                <a:solidFill>
                  <a:srgbClr val="487CBE"/>
                </a:solidFill>
                <a:latin typeface="Montserrat Medium" panose="00000600000000000000" pitchFamily="2" charset="-52"/>
              </a:rPr>
            </a:br>
            <a:r>
              <a:rPr lang="ru-RU" sz="1300" b="1" dirty="0">
                <a:solidFill>
                  <a:srgbClr val="487CBE"/>
                </a:solidFill>
                <a:latin typeface="Montserrat Medium" panose="00000600000000000000" pitchFamily="2" charset="-52"/>
              </a:rPr>
              <a:t>1) </a:t>
            </a:r>
            <a:r>
              <a:rPr lang="ru-RU" sz="1600" b="1" dirty="0">
                <a:solidFill>
                  <a:srgbClr val="487CBE"/>
                </a:solidFill>
                <a:latin typeface="Montserrat Medium" panose="00000600000000000000" pitchFamily="2" charset="-52"/>
              </a:rPr>
              <a:t>активизация образовательной деятельности обучающихся (практико-ориентированным методам); </a:t>
            </a:r>
            <a:br>
              <a:rPr lang="ru-RU" sz="1600" b="1" dirty="0">
                <a:solidFill>
                  <a:srgbClr val="487CBE"/>
                </a:solidFill>
                <a:latin typeface="Montserrat Medium" panose="00000600000000000000" pitchFamily="2" charset="-52"/>
              </a:rPr>
            </a:br>
            <a:r>
              <a:rPr lang="ru-RU" sz="1600" b="1" dirty="0">
                <a:solidFill>
                  <a:srgbClr val="487CBE"/>
                </a:solidFill>
                <a:latin typeface="Montserrat Medium" panose="00000600000000000000" pitchFamily="2" charset="-52"/>
              </a:rPr>
              <a:t>2) переход от монологических форм общения; </a:t>
            </a:r>
            <a:br>
              <a:rPr lang="ru-RU" sz="1600" b="1" dirty="0">
                <a:solidFill>
                  <a:srgbClr val="487CBE"/>
                </a:solidFill>
                <a:latin typeface="Montserrat Medium" panose="00000600000000000000" pitchFamily="2" charset="-52"/>
              </a:rPr>
            </a:br>
            <a:r>
              <a:rPr lang="ru-RU" sz="1600" b="1" dirty="0">
                <a:solidFill>
                  <a:srgbClr val="487CBE"/>
                </a:solidFill>
                <a:latin typeface="Montserrat Medium" panose="00000600000000000000" pitchFamily="2" charset="-52"/>
              </a:rPr>
              <a:t>3) усиление практико-ориентированного характера программ; </a:t>
            </a:r>
            <a:br>
              <a:rPr lang="ru-RU" sz="1600" b="1" dirty="0">
                <a:solidFill>
                  <a:srgbClr val="487CBE"/>
                </a:solidFill>
                <a:latin typeface="Montserrat Medium" panose="00000600000000000000" pitchFamily="2" charset="-52"/>
              </a:rPr>
            </a:br>
            <a:r>
              <a:rPr lang="ru-RU" sz="1600" b="1" dirty="0">
                <a:solidFill>
                  <a:srgbClr val="487CBE"/>
                </a:solidFill>
                <a:latin typeface="Montserrat Medium" panose="00000600000000000000" pitchFamily="2" charset="-52"/>
              </a:rPr>
              <a:t>4) развитие разнообразия тематических практик;</a:t>
            </a:r>
            <a:br>
              <a:rPr lang="ru-RU" sz="1600" b="1" dirty="0">
                <a:solidFill>
                  <a:srgbClr val="487CBE"/>
                </a:solidFill>
                <a:latin typeface="Montserrat Medium" panose="00000600000000000000" pitchFamily="2" charset="-52"/>
              </a:rPr>
            </a:br>
            <a:r>
              <a:rPr lang="ru-RU" sz="1600" b="1" dirty="0">
                <a:solidFill>
                  <a:srgbClr val="487CBE"/>
                </a:solidFill>
                <a:latin typeface="Montserrat Medium" panose="00000600000000000000" pitchFamily="2" charset="-52"/>
              </a:rPr>
              <a:t> 5) индивидуализация образовательного процесса; </a:t>
            </a:r>
            <a:br>
              <a:rPr lang="ru-RU" sz="1600" b="1" dirty="0">
                <a:solidFill>
                  <a:srgbClr val="487CBE"/>
                </a:solidFill>
                <a:latin typeface="Montserrat Medium" panose="00000600000000000000" pitchFamily="2" charset="-52"/>
              </a:rPr>
            </a:br>
            <a:r>
              <a:rPr lang="ru-RU" sz="1600" b="1" dirty="0">
                <a:solidFill>
                  <a:srgbClr val="487CBE"/>
                </a:solidFill>
                <a:latin typeface="Montserrat Medium" panose="00000600000000000000" pitchFamily="2" charset="-52"/>
              </a:rPr>
              <a:t>6) расширенное использования игровых форматов и технологий; </a:t>
            </a:r>
            <a:br>
              <a:rPr lang="ru-RU" sz="1600" b="1" dirty="0">
                <a:solidFill>
                  <a:srgbClr val="487CBE"/>
                </a:solidFill>
                <a:latin typeface="Montserrat Medium" panose="00000600000000000000" pitchFamily="2" charset="-52"/>
              </a:rPr>
            </a:br>
            <a:r>
              <a:rPr lang="ru-RU" sz="1600" b="1" dirty="0">
                <a:solidFill>
                  <a:srgbClr val="487CBE"/>
                </a:solidFill>
                <a:latin typeface="Montserrat Medium" panose="00000600000000000000" pitchFamily="2" charset="-52"/>
              </a:rPr>
              <a:t>7) использование технологии социального проектирования; </a:t>
            </a:r>
            <a:br>
              <a:rPr lang="ru-RU" sz="1600" b="1" dirty="0">
                <a:solidFill>
                  <a:srgbClr val="487CBE"/>
                </a:solidFill>
                <a:latin typeface="Montserrat Medium" panose="00000600000000000000" pitchFamily="2" charset="-52"/>
              </a:rPr>
            </a:br>
            <a:r>
              <a:rPr lang="ru-RU" sz="1600" b="1" dirty="0">
                <a:solidFill>
                  <a:srgbClr val="487CBE"/>
                </a:solidFill>
                <a:latin typeface="Montserrat Medium" panose="00000600000000000000" pitchFamily="2" charset="-52"/>
              </a:rPr>
              <a:t>8) включение в содержание программ элементов субкультурных практик современных подростков и молодежи;</a:t>
            </a:r>
            <a:br>
              <a:rPr lang="ru-RU" sz="1600" b="1" dirty="0">
                <a:solidFill>
                  <a:srgbClr val="487CBE"/>
                </a:solidFill>
                <a:latin typeface="Montserrat Medium" panose="00000600000000000000" pitchFamily="2" charset="-52"/>
              </a:rPr>
            </a:br>
            <a:r>
              <a:rPr lang="ru-RU" sz="1600" b="1" dirty="0">
                <a:solidFill>
                  <a:srgbClr val="487CBE"/>
                </a:solidFill>
                <a:latin typeface="Montserrat Medium" panose="00000600000000000000" pitchFamily="2" charset="-52"/>
              </a:rPr>
              <a:t> 9) использование сетевых информационно-коммуникационных технологий; </a:t>
            </a:r>
            <a:br>
              <a:rPr lang="ru-RU" sz="1600" b="1" dirty="0">
                <a:solidFill>
                  <a:srgbClr val="487CBE"/>
                </a:solidFill>
                <a:latin typeface="Montserrat Medium" panose="00000600000000000000" pitchFamily="2" charset="-52"/>
              </a:rPr>
            </a:br>
            <a:r>
              <a:rPr lang="ru-RU" sz="1600" b="1" dirty="0">
                <a:solidFill>
                  <a:srgbClr val="487CBE"/>
                </a:solidFill>
                <a:latin typeface="Montserrat Medium" panose="00000600000000000000" pitchFamily="2" charset="-52"/>
              </a:rPr>
              <a:t>10) использование технологий группового (социального) действия и событийной педагогики; </a:t>
            </a:r>
            <a:br>
              <a:rPr lang="ru-RU" sz="1600" b="1" dirty="0">
                <a:solidFill>
                  <a:srgbClr val="487CBE"/>
                </a:solidFill>
                <a:latin typeface="Montserrat Medium" panose="00000600000000000000" pitchFamily="2" charset="-52"/>
              </a:rPr>
            </a:br>
            <a:r>
              <a:rPr lang="ru-RU" sz="1600" b="1" dirty="0">
                <a:solidFill>
                  <a:srgbClr val="487CBE"/>
                </a:solidFill>
                <a:latin typeface="Montserrat Medium" panose="00000600000000000000" pitchFamily="2" charset="-52"/>
              </a:rPr>
              <a:t>11) «цифровые социальные инновации».</a:t>
            </a:r>
            <a:endParaRPr lang="ru-RU" sz="1200" b="1" dirty="0">
              <a:solidFill>
                <a:srgbClr val="487CBE"/>
              </a:solidFill>
              <a:latin typeface="Montserrat Medium" panose="00000600000000000000" pitchFamily="2" charset="-52"/>
            </a:endParaRPr>
          </a:p>
        </p:txBody>
      </p:sp>
    </p:spTree>
    <p:extLst>
      <p:ext uri="{BB962C8B-B14F-4D97-AF65-F5344CB8AC3E}">
        <p14:creationId xmlns:p14="http://schemas.microsoft.com/office/powerpoint/2010/main" val="46789841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TotalTime>
  <Words>412</Words>
  <Application>Microsoft Office PowerPoint</Application>
  <PresentationFormat>Широкоэкранный</PresentationFormat>
  <Paragraphs>38</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Montserrat ExtraBold</vt:lpstr>
      <vt:lpstr>Montserrat Medium</vt:lpstr>
      <vt:lpstr>Тема Office</vt:lpstr>
      <vt:lpstr>Презентация PowerPoint</vt:lpstr>
      <vt:lpstr>Презентация PowerPoint</vt:lpstr>
      <vt:lpstr>- экономика, право, лингвистика, педагогика, культурология, психология, регионалистика, социология;   - гуманитарные технологии: технологии самоопределения и профориентации, социального  проектирования и др.;  - деятельность, направленная на гражданско-патриотическое самосознание, волонтерская и добровольческая деятельность;  - деятельность направленная на кросскультурное сотрудничество и взаимодействие: межнациональные и межэтнические коммуникации и др.;  - деятельность по сохранению исторической памяти и культурного наследия, формирование гражданской идентичности (поисковые отряды, исторические и этнографические экспедиции, патриотические общественные клубы, движения и др.);  - мышление, интеллектуальное моделирование, гуманитарное изобретательство, социальное проектирование;  - социальная антропология;  - журналистика и медиаобразование;  - индустрия гостеприимства, деловое общение и реклама. </vt:lpstr>
      <vt:lpstr>- цифровые компетенции креативных индустрий: продюсирование, 3D-дизайн, веб-дизайн, видеомонтаж, цифровая кино-теле-индустрия, гейм-дизайн, сценарное мастерство, др.;  - арт-прогресс по видам искусств и жанрам художественного творчества: литературного, театрального, вокально-хорового, хореографического, инструментального, живописи, скульптуры и архитектуры; - сохранение культурного наследия: фольклор, ремесла, художественные промыслы, этнокультурные традиции народов России; - художественное творчество с применением электронных цифровых средств и дистанционных образовательных технологий;  - актуальный театр: социальный театр, этнокультурный театр, инклюзивный театр и др.;  - дизайн, декоративно-прикладное творчество с использованием новых художественных материалов; - арт-пространства, урбанистика; - искусствознание;  - прикладная эстетика.</vt:lpstr>
      <vt:lpstr>- олимпийские, неолимпийские, паралимпийские, сурдлимпийские виды спорта; - спортивно-технические виды спорта и цифровые технологии;  - Всероссийский физкультурно-спортивный комплекс «Готов к труду и обороне (ГТО)»; - технологии здорового образа жизни, фитнеса, адаптивной физической культуры и спорта;  - школьные и студенческие спортивные клубы, формирование спортивного актива, организация и проведение физкультурно-оздоровительных и спортивномассовых мероприятий;  - школьные и студенческие спортивные лиги, организация и проведение физкультурных и спортивных мероприятий;  - подготовка спортивного резерва, спортивных сборных команд Российской Федерации, развитие олимпийских видов спорта и т.п.;  - формирование креативных компетенций в мире спорта.</vt:lpstr>
      <vt:lpstr>- агротехнологии (агротехнологии растениеводства, животноводства, широкого спектра применения (гидропоника, аэропоника, цифровые фермы, и др.), селекция и семеноводство); - освоение Арктики и мирового океана;  - экологический мониторинг;  - сохранение редких видов крупных птиц (флагманских видов, реинтродукция);  - охрана растений, ботанические сады;  - интенсивное использование и воспроизводство лесов;  - охрана и защита лесов, сохранение экологического потенциала;  - изучение почв, технологии восстановления плодородия почв;  - ответственное обращение с твердыми коммунальными отходами (ТКО), рециклинг, технологии экономики замкнутого цикла;  - генетика, персонализированная и прогностическая медицина;  - молекулярная биология и биотехнология;  - нейротехнологии и когнитивные исследования;  - персонализированная медицина и высокотехнологичное здравоохранение;  - Геофизика. Геоморфология. Геология полезных ископаемых. Гидрогеология.</vt:lpstr>
      <vt:lpstr>- большие данные, искусственный интеллект и машинное обучение;  - технологии создания интеллектуальных систем управления и «умных» инфраструктур; - технологии межмашинного взаимодействия и «интернета вещей»;  - кибербезопасность;  - технологии виртуальной, дополненной и смешанной реальности;  - медиатехнологии; - аэрокосмические технологии;  - аддитивные и гибридные технологии;  - интеллектуальные производственные технологии и робототехника; -  транспортные системы;  - новая энергетика;  - нанотехнологии и новые материалы;  - фотоника и оптические технологии;  - 13 квантовые технологии.</vt:lpstr>
      <vt:lpstr>- туризм (социальный, культурно-познавательный, образовательный, активный); - обеспечение безопасности жизнедеятельности в природной и городской среде; - регионоведение и регионалистика;  - культурно-познавательный туризм и экскурсии;  - музейная педагогика;  - исследовательское краеведение;  - этнография;  - научно-образовательный туризм;  - профессии в туризме: экспедиционная деятельность (геология, археология, экология и т.д.); - спортивный туризм; - спортивное ориентирование;  - промышленный туризм;  - школа безопасности;  - Служебно-прикладные виды профессиональной деятельности (спасатели, пожарные, силовые структуры) юный спасатель;  - деятельность гидов-экскурсоводов;  - юные инструкторы и судьи соревнований;  - туристические слеты и фестивали как социально значимые мероприятия;  - походно-экспедиционная деятельность.</vt:lpstr>
      <vt:lpstr> 1) активизация образовательной деятельности обучающихся (практико-ориентированным методам);  2) переход от монологических форм общения;  3) усиление практико-ориентированного характера программ;  4) развитие разнообразия тематических практик;  5) индивидуализация образовательного процесса;  6) расширенное использования игровых форматов и технологий;  7) использование технологии социального проектирования;  8) включение в содержание программ элементов субкультурных практик современных подростков и молодежи;  9) использование сетевых информационно-коммуникационных технологий;  10) использование технологий группового (социального) действия и событийной педагогики;  11) «цифровые социальные инновации».</vt:lpstr>
      <vt:lpstr>  1) Организационно-финансовые механизмы (Целевая модель, социальный заказ, Мониторинги и аналитика, Сетевое взаимодействие, Социальное партнерство);  2) Кадровые механизмы (создании системы повышения квалификации сотрудников организаций дополнительного образования, Обновление инфраструктуры, Региональные программы (стратегии) развития дополнительного образования);  3) Научно-методические механизмы (Модельные дополнительные общеразвивающие программы, Конкурсы и мероприятия, Профориентация, Использование современных образовательных технологий, Индивидуализация образовательного процесса, Организация исследований и разработок, Квалифицированная экспертиза и сертификация программ, Тиражирование эффективного опыта и создание банков лучших практик). </vt:lpstr>
      <vt:lpstr>  Тренд 1. Мультимодальная педагогика  Тренд 2. Взаимопроникновение учебных сред Тренд 3. Обучение через вызов (челлендж) как образовательный формат Тренд 4. Педагогика отношений Тренд 5. Предпринимательское образование Тренд 6. Педагогика заботы Тренд 7. Педагогика с использованием генеративного ИИ Тренд 8. Сближение контекстов обучения и обучающегося Тренд 9. Подкасты как педагогическая технология Тренд 10. Метавселенная для образования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Дистанционный курс – это…</dc:title>
  <dc:creator>J S</dc:creator>
  <cp:lastModifiedBy>OCDOD74</cp:lastModifiedBy>
  <cp:revision>73</cp:revision>
  <dcterms:created xsi:type="dcterms:W3CDTF">2023-11-12T17:59:44Z</dcterms:created>
  <dcterms:modified xsi:type="dcterms:W3CDTF">2024-03-29T07:01:04Z</dcterms:modified>
</cp:coreProperties>
</file>