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4" r:id="rId2"/>
    <p:sldId id="258" r:id="rId3"/>
    <p:sldId id="257" r:id="rId4"/>
    <p:sldId id="266" r:id="rId5"/>
    <p:sldId id="268" r:id="rId6"/>
    <p:sldId id="270" r:id="rId7"/>
    <p:sldId id="269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65" r:id="rId17"/>
    <p:sldId id="286" r:id="rId18"/>
    <p:sldId id="281" r:id="rId19"/>
    <p:sldId id="282" r:id="rId20"/>
    <p:sldId id="283" r:id="rId21"/>
    <p:sldId id="284" r:id="rId22"/>
    <p:sldId id="285" r:id="rId23"/>
    <p:sldId id="279" r:id="rId24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Dela Gothic One" panose="00000500000000000000" pitchFamily="2" charset="-128"/>
      <p:regular r:id="rId31"/>
    </p:embeddedFont>
    <p:embeddedFont>
      <p:font typeface="Muller Regular" charset="-52"/>
      <p:regular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F8C901"/>
    <a:srgbClr val="2B2A28"/>
    <a:srgbClr val="B6B8BA"/>
    <a:srgbClr val="322C37"/>
    <a:srgbClr val="FFE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1FBF7-26D7-4DA8-9B81-485D3455C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1C4DA8-1192-4611-945E-71E06AFEA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8E41EF-0D1D-4F9D-8D96-4EC8CCB74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EF2-568E-47E4-8D8F-6B63728E498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2C82B-C18F-497A-9F26-5BFF84C3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CACAE-FEC2-430F-A04C-84E3FD992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FD8B-CCC5-4E65-9F92-F7B1DEE30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848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77AA2-4B6B-4ADC-9E36-2D000B72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CCC698-70BA-4614-9F6D-410FB85AA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D2497-D93F-4C5F-8022-78DE5EE4F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EF2-568E-47E4-8D8F-6B63728E498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128D5-C822-4262-9DD5-F5D91D3DA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7B4AE8-7161-4EB8-AAC4-D2BF2BFCA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FD8B-CCC5-4E65-9F92-F7B1DEE30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70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4927F3-82FC-4297-A847-7FD5C8ABA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F4BA5-8897-4C93-BDBC-2926DB77C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C56E1D-0CB0-4C6E-B8C1-3FB5E3E2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EF2-568E-47E4-8D8F-6B63728E498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EF1741-D9B0-4172-A160-B2BEB3E25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A9691B-0E0A-422E-9574-99BD5F25C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FD8B-CCC5-4E65-9F92-F7B1DEE30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61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27B87-E836-4C43-AF57-FE18B386B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CB1142-789E-48E9-94B1-104EF0F81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51D837-A798-4C36-8DB2-3849EF383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EF2-568E-47E4-8D8F-6B63728E498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A9ECBA-293C-4ACA-A423-5F323D80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2CE1FC-00E8-47B7-8510-2ECDF3F7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FD8B-CCC5-4E65-9F92-F7B1DEE30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91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D5F42-E7F7-4F47-884B-0527292B2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660513-5C9D-4101-8225-ED3838438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09F536-0A58-4155-8D3A-5F4922C53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EF2-568E-47E4-8D8F-6B63728E498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A3CE57-D70C-4F28-85BD-E8B318544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00E8D-6ED8-4620-973B-9D7FAB87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FD8B-CCC5-4E65-9F92-F7B1DEE30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22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2E44D-059F-41A7-BAD0-65A0D90F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A7462D-7348-4525-B6C1-05FD64EBB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86F86F-FE7D-4D15-A356-FC943C90F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A00CFD-958D-4238-8B45-B6570AD3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EF2-568E-47E4-8D8F-6B63728E498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EA25A3-AFE0-400D-991D-7AE48B5A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19FC07-1FE0-44FB-A2F9-3C927C85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FD8B-CCC5-4E65-9F92-F7B1DEE30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712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75BA7-8E2B-4C2C-A067-A4DEF4289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92F24C-6A00-463D-A9EC-6F3C77682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5F484E-985D-4B58-83D8-53D22A8F4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A329D0-1EF7-4E4A-BE54-73613C456A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5C38E7-6EF3-4AAC-ABBE-F3573617E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ABF5CA-C1B0-413C-9777-03E005472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EF2-568E-47E4-8D8F-6B63728E498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45D6FF-C559-44FC-8AC4-F8859C37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32B6C1B-82D7-4155-853D-D70D22CA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FD8B-CCC5-4E65-9F92-F7B1DEE30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39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DC35E-21A7-450B-BD10-5BEFFE5F0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293881-41FC-4DB6-854D-8D40D998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EF2-568E-47E4-8D8F-6B63728E498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328BC3-5B83-4F09-924A-6F0B4174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102C44-6AB4-4072-92CB-4F3E52F0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FD8B-CCC5-4E65-9F92-F7B1DEE30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21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B859FD-FAC0-41B7-873E-64C103B9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EF2-568E-47E4-8D8F-6B63728E498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5E51EE-EB83-4DCC-9531-9D968A05D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337175-CE75-48AE-A9AC-F4F6FFAC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FD8B-CCC5-4E65-9F92-F7B1DEE30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37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3671B-1C2B-40D2-96BD-4C44BF63F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5E763E-DBB9-428F-9888-AF7DB3641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90691F-3238-4306-BE5B-EED3E89F4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447DB8-E795-4CAF-B49D-C6FA30B35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EF2-568E-47E4-8D8F-6B63728E498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60D1AB-9419-4773-94D5-A095E5F8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3C713A-BA01-432B-B1CA-95B9467B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FD8B-CCC5-4E65-9F92-F7B1DEE30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956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E7E9E-64EA-40AC-BE57-00DF3D0E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F74593-9560-46B5-BEA4-24BE1D74D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45E7B8-F883-47B4-B35B-3EF25F278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05D99F-D9FB-4B7A-827C-32AC96BC4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EF2-568E-47E4-8D8F-6B63728E498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B6CDB5-69AC-4895-9728-F7511D24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773099-F75A-496D-9C28-2D07DD30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FD8B-CCC5-4E65-9F92-F7B1DEE30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43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1064A-922E-4D9D-8DB4-8F247F55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3A4840-31BA-41B0-A297-33873BE4B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39F69-BAB3-4219-A6AA-9B0E61264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95EF2-568E-47E4-8D8F-6B63728E498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58EC23-1F51-4909-9387-281C166AD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E2B53B-4E6B-41BA-9BBA-7752F234E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9FD8B-CCC5-4E65-9F92-F7B1DEE30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9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5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5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11" Type="http://schemas.openxmlformats.org/officeDocument/2006/relationships/hyperlink" Target="http://ocdod74.ru/" TargetMode="External"/><Relationship Id="rId5" Type="http://schemas.openxmlformats.org/officeDocument/2006/relationships/oleObject" Target="../embeddings/oleObject1.bin"/><Relationship Id="rId10" Type="http://schemas.openxmlformats.org/officeDocument/2006/relationships/hyperlink" Target="https://vk.com/ocdod74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vk.com/uchenik_goda_7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.png"/><Relationship Id="rId5" Type="http://schemas.openxmlformats.org/officeDocument/2006/relationships/image" Target="../media/image23.gif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naymillero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vk.com/polozyli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ocdod74.ru/" TargetMode="External"/><Relationship Id="rId5" Type="http://schemas.openxmlformats.org/officeDocument/2006/relationships/hyperlink" Target="https://vk.com/ocdod74" TargetMode="External"/><Relationship Id="rId4" Type="http://schemas.openxmlformats.org/officeDocument/2006/relationships/hyperlink" Target="https://vk.com/uchenik_goda_7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DAE1BF8-A778-4FF4-9C3C-426534AB2A4D}"/>
              </a:ext>
            </a:extLst>
          </p:cNvPr>
          <p:cNvSpPr/>
          <p:nvPr/>
        </p:nvSpPr>
        <p:spPr>
          <a:xfrm>
            <a:off x="1689652" y="1464730"/>
            <a:ext cx="7832035" cy="2242566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E24014-381A-4992-8C37-160B56C8C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91" y="5926412"/>
            <a:ext cx="1716531" cy="61620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685B49-CCED-40C1-8492-4B4A525C2A6B}"/>
              </a:ext>
            </a:extLst>
          </p:cNvPr>
          <p:cNvSpPr/>
          <p:nvPr/>
        </p:nvSpPr>
        <p:spPr>
          <a:xfrm>
            <a:off x="2442414" y="175501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E3E3E3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Организационные вопросы и условия участия в областном конкурсе «Ученик года» в 2024 году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B87AD4-587B-4931-86D7-824C8121B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3845"/>
            <a:ext cx="5752295" cy="32918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484320-C680-4F4D-8F9A-5F3ED568A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10" y="3127721"/>
            <a:ext cx="1572853" cy="12420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0FA09E-2525-4BBD-8379-B8D705BC2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9738">
            <a:off x="9443428" y="743924"/>
            <a:ext cx="1336243" cy="10552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383086-F123-49B9-B088-248DDE9F8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7385" y="5247755"/>
            <a:ext cx="1357313" cy="13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56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13840-5BE8-4100-A0B9-8B59DD287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07E34D-9186-40FB-A52F-9A6C8C634BA3}"/>
              </a:ext>
            </a:extLst>
          </p:cNvPr>
          <p:cNvSpPr/>
          <p:nvPr/>
        </p:nvSpPr>
        <p:spPr>
          <a:xfrm>
            <a:off x="873149" y="976277"/>
            <a:ext cx="5222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Презентация успешной практики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D7F7AAD-2128-4BFD-A9C1-38A4B0A301CC}"/>
              </a:ext>
            </a:extLst>
          </p:cNvPr>
          <p:cNvSpPr/>
          <p:nvPr/>
        </p:nvSpPr>
        <p:spPr>
          <a:xfrm>
            <a:off x="873149" y="976277"/>
            <a:ext cx="5479385" cy="790646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14CAB38-7F61-47BB-B4D7-BFA11B63A2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CorelDRAW" r:id="rId4" imgW="3726627" imgH="1024618" progId="CorelDraw.Graphic.22">
                  <p:embed/>
                </p:oleObj>
              </mc:Choice>
              <mc:Fallback>
                <p:oleObj name="CorelDRAW" r:id="rId4" imgW="3726627" imgH="1024618" progId="CorelDraw.Graphic.22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114CAB38-7F61-47BB-B4D7-BFA11B63A2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8A27DF-D5DB-421B-B4FF-33C5DC6DD467}"/>
              </a:ext>
            </a:extLst>
          </p:cNvPr>
          <p:cNvSpPr/>
          <p:nvPr/>
        </p:nvSpPr>
        <p:spPr>
          <a:xfrm>
            <a:off x="873147" y="2082388"/>
            <a:ext cx="571903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uller Regular" charset="-52"/>
              </a:rPr>
              <a:t>участнику необходимо презентовать один проект в области ученического самоуправления, который уже реализуется в рамках своего муниципального образования. Продолжительность конкурсного испытания составляет не более 3-х минут. После каждого выступления члены жюри имеют право задать участнику уточняющие вопросы. Продолжительность вопросов не более 3-х минут. Для выступления в конкурсном испытании участники имеют право использовать сопроводительные фото/видеоматериалы, мультимедийные презентации, звуковой ряд и иные средства выразительности. Участие группы поддержки не допускается.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DF3B26-FCF1-41D9-9F6F-38FE3A1F1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43" y="2082388"/>
            <a:ext cx="458479" cy="458478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0093B78-7599-412E-9B2D-CB1050116466}"/>
              </a:ext>
            </a:extLst>
          </p:cNvPr>
          <p:cNvSpPr/>
          <p:nvPr/>
        </p:nvSpPr>
        <p:spPr>
          <a:xfrm>
            <a:off x="7522709" y="2422046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Критерии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B65CF00-2CE9-48EC-9A5A-8DAAE203680F}"/>
              </a:ext>
            </a:extLst>
          </p:cNvPr>
          <p:cNvSpPr/>
          <p:nvPr/>
        </p:nvSpPr>
        <p:spPr>
          <a:xfrm>
            <a:off x="2017351" y="4544601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Важно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9919267-0803-44BD-9A11-82D862E06C89}"/>
              </a:ext>
            </a:extLst>
          </p:cNvPr>
          <p:cNvSpPr/>
          <p:nvPr/>
        </p:nvSpPr>
        <p:spPr>
          <a:xfrm>
            <a:off x="2017351" y="5121238"/>
            <a:ext cx="47419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uller Regular" charset="-52"/>
              </a:rPr>
              <a:t>! Проект может быть любого уровня;</a:t>
            </a:r>
          </a:p>
          <a:p>
            <a:r>
              <a:rPr lang="ru-RU" sz="1400" dirty="0">
                <a:latin typeface="Muller Regular" charset="-52"/>
              </a:rPr>
              <a:t>! Конкурсант – автор проекта;</a:t>
            </a:r>
          </a:p>
          <a:p>
            <a:r>
              <a:rPr lang="ru-RU" sz="1400" dirty="0">
                <a:latin typeface="Muller Regular" charset="-52"/>
              </a:rPr>
              <a:t>! Учимся отвечать на вопросы;</a:t>
            </a:r>
          </a:p>
          <a:p>
            <a:r>
              <a:rPr lang="ru-RU" sz="1400" dirty="0">
                <a:latin typeface="Muller Regular" charset="-52"/>
              </a:rPr>
              <a:t>! Структура проекта – это важно;</a:t>
            </a:r>
          </a:p>
          <a:p>
            <a:r>
              <a:rPr lang="ru-RU" sz="1400" dirty="0">
                <a:latin typeface="Muller Regular" charset="-52"/>
              </a:rPr>
              <a:t>! Проект реализован.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D3F72B-3420-43CE-92F7-49D82FE8CC05}"/>
              </a:ext>
            </a:extLst>
          </p:cNvPr>
          <p:cNvSpPr/>
          <p:nvPr/>
        </p:nvSpPr>
        <p:spPr>
          <a:xfrm>
            <a:off x="7522709" y="3075668"/>
            <a:ext cx="441877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Muller Regular" charset="-52"/>
              </a:rPr>
              <a:t>содержательность выступления (информативность, понятность, структурированность выступления); </a:t>
            </a:r>
          </a:p>
          <a:p>
            <a:pPr algn="just"/>
            <a:endParaRPr lang="ru-RU" sz="1200" dirty="0">
              <a:latin typeface="Muller Regular" charset="-52"/>
            </a:endParaRPr>
          </a:p>
          <a:p>
            <a:pPr algn="just"/>
            <a:r>
              <a:rPr lang="ru-RU" sz="1200" dirty="0">
                <a:latin typeface="Muller Regular" charset="-52"/>
              </a:rPr>
              <a:t>новизна и оригинальность презентуемой практики;</a:t>
            </a:r>
          </a:p>
          <a:p>
            <a:pPr algn="just"/>
            <a:r>
              <a:rPr lang="ru-RU" sz="1200" dirty="0">
                <a:latin typeface="Muller Regular" charset="-52"/>
              </a:rPr>
              <a:t> </a:t>
            </a:r>
          </a:p>
          <a:p>
            <a:pPr algn="just"/>
            <a:r>
              <a:rPr lang="ru-RU" sz="1200" dirty="0">
                <a:latin typeface="Muller Regular" charset="-52"/>
              </a:rPr>
              <a:t>креативность и творческий подход в изложении материала: выступление включает в себя использование фото- и(или) видеоматериалов, мультимедийной презентации, звукового ряда, интерактивные платформы и иные средства выразительности; </a:t>
            </a:r>
          </a:p>
          <a:p>
            <a:pPr algn="just"/>
            <a:endParaRPr lang="ru-RU" sz="1200" dirty="0">
              <a:latin typeface="Muller Regular" charset="-52"/>
            </a:endParaRPr>
          </a:p>
          <a:p>
            <a:pPr algn="just"/>
            <a:r>
              <a:rPr lang="ru-RU" sz="1200" dirty="0">
                <a:latin typeface="Muller Regular" charset="-52"/>
              </a:rPr>
              <a:t>качество ответов на вопросы экспертов: сжатость, четкость и информативность.</a:t>
            </a:r>
          </a:p>
        </p:txBody>
      </p:sp>
    </p:spTree>
    <p:extLst>
      <p:ext uri="{BB962C8B-B14F-4D97-AF65-F5344CB8AC3E}">
        <p14:creationId xmlns:p14="http://schemas.microsoft.com/office/powerpoint/2010/main" val="3647210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D3792F-9E38-4524-B6CE-190F464FE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2EB7A2-008C-49F5-A05C-5524CF0C139F}"/>
              </a:ext>
            </a:extLst>
          </p:cNvPr>
          <p:cNvSpPr/>
          <p:nvPr/>
        </p:nvSpPr>
        <p:spPr>
          <a:xfrm>
            <a:off x="969543" y="200860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Muller Regular" pitchFamily="50" charset="-52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63DAE88-055A-44BC-870B-41E71CFB93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CorelDRAW" r:id="rId5" imgW="3726627" imgH="1024618" progId="CorelDraw.Graphic.22">
                  <p:embed/>
                </p:oleObj>
              </mc:Choice>
              <mc:Fallback>
                <p:oleObj name="CorelDRAW" r:id="rId5" imgW="3726627" imgH="1024618" progId="CorelDraw.Graphic.22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363DAE88-055A-44BC-870B-41E71CFB93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F5FCFCB-09E3-442E-AD5F-861EC2922218}"/>
              </a:ext>
            </a:extLst>
          </p:cNvPr>
          <p:cNvSpPr/>
          <p:nvPr/>
        </p:nvSpPr>
        <p:spPr>
          <a:xfrm>
            <a:off x="332244" y="833919"/>
            <a:ext cx="6096000" cy="636082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127E59-F3E0-416C-9684-E3CFD169D46E}"/>
              </a:ext>
            </a:extLst>
          </p:cNvPr>
          <p:cNvSpPr/>
          <p:nvPr/>
        </p:nvSpPr>
        <p:spPr>
          <a:xfrm>
            <a:off x="574937" y="833919"/>
            <a:ext cx="3756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Проектный офис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D2D6D2-C16E-4D6D-8B8B-A6EA80440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458" y="2113799"/>
            <a:ext cx="458479" cy="4584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5E6848-4584-4FEC-8BDD-C3C8A9DC48C9}"/>
              </a:ext>
            </a:extLst>
          </p:cNvPr>
          <p:cNvSpPr/>
          <p:nvPr/>
        </p:nvSpPr>
        <p:spPr>
          <a:xfrm>
            <a:off x="756412" y="2047875"/>
            <a:ext cx="56793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Muller Regular" charset="-52"/>
              </a:rPr>
              <a:t>конкурсное испытание, включающее в себя демонстрацию навыков социального проектирования конкурсанта в заданных условиях по тематике номинации. Для выполнения задания конкурсанты объединяются в группы согласно жеребьёвке, получают проблемное поле для разработки проектного решения и ограничительные условия, которые необходимо учитывать </a:t>
            </a:r>
            <a:r>
              <a:rPr lang="ru-RU" sz="1600" dirty="0"/>
              <a:t>при проектировании.</a:t>
            </a:r>
            <a:endParaRPr lang="ru-RU" sz="1600" dirty="0">
              <a:latin typeface="Muller Regular" charset="-52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115EE90A-E1D7-4D67-8C2E-266147112858}"/>
              </a:ext>
            </a:extLst>
          </p:cNvPr>
          <p:cNvSpPr/>
          <p:nvPr/>
        </p:nvSpPr>
        <p:spPr>
          <a:xfrm>
            <a:off x="1646574" y="4116073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Важно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085C631-3CBE-4698-B6E2-F79601AF753D}"/>
              </a:ext>
            </a:extLst>
          </p:cNvPr>
          <p:cNvSpPr/>
          <p:nvPr/>
        </p:nvSpPr>
        <p:spPr>
          <a:xfrm>
            <a:off x="1567061" y="4687852"/>
            <a:ext cx="47419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uller Regular" charset="-52"/>
              </a:rPr>
              <a:t>! К конкурсу не нужно готовиться;</a:t>
            </a:r>
          </a:p>
          <a:p>
            <a:r>
              <a:rPr lang="ru-RU" sz="1400" dirty="0">
                <a:latin typeface="Muller Regular" charset="-52"/>
              </a:rPr>
              <a:t>! Важно знать структуру проекта;</a:t>
            </a:r>
          </a:p>
          <a:p>
            <a:r>
              <a:rPr lang="ru-RU" sz="1400" dirty="0">
                <a:latin typeface="Muller Regular" charset="-52"/>
              </a:rPr>
              <a:t>! Важно знать актуальные направления;</a:t>
            </a:r>
          </a:p>
          <a:p>
            <a:r>
              <a:rPr lang="ru-RU" sz="1400" dirty="0">
                <a:latin typeface="Muller Regular" charset="-52"/>
              </a:rPr>
              <a:t>! А умею ли работать в команде? </a:t>
            </a:r>
          </a:p>
          <a:p>
            <a:r>
              <a:rPr lang="ru-RU" sz="1400" dirty="0">
                <a:latin typeface="Muller Regular" charset="-52"/>
              </a:rPr>
              <a:t> 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2262EE1-6B45-4B15-BC1E-38FB5D99D071}"/>
              </a:ext>
            </a:extLst>
          </p:cNvPr>
          <p:cNvSpPr/>
          <p:nvPr/>
        </p:nvSpPr>
        <p:spPr>
          <a:xfrm>
            <a:off x="7522709" y="2422046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Критерии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125B5E-B8A7-4F22-91F9-485503FA55E6}"/>
              </a:ext>
            </a:extLst>
          </p:cNvPr>
          <p:cNvSpPr/>
          <p:nvPr/>
        </p:nvSpPr>
        <p:spPr>
          <a:xfrm>
            <a:off x="7379809" y="3040450"/>
            <a:ext cx="41396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uller Regular" charset="-52"/>
              </a:rPr>
              <a:t>знание структуры социального проекта и ее наличие в разработанном материале;</a:t>
            </a:r>
          </a:p>
          <a:p>
            <a:pPr algn="just"/>
            <a:r>
              <a:rPr lang="ru-RU" sz="1400" dirty="0">
                <a:latin typeface="Muller Regular" charset="-52"/>
              </a:rPr>
              <a:t>оригинальность и эффективность разработанного социального проекта;</a:t>
            </a:r>
          </a:p>
          <a:p>
            <a:pPr algn="just"/>
            <a:r>
              <a:rPr lang="ru-RU" sz="1400" dirty="0">
                <a:latin typeface="Muller Regular" charset="-52"/>
              </a:rPr>
              <a:t>соответствие разработанного проекта тематике конкурсной номинации; </a:t>
            </a:r>
          </a:p>
          <a:p>
            <a:pPr algn="just"/>
            <a:r>
              <a:rPr lang="ru-RU" sz="1400" dirty="0">
                <a:latin typeface="Muller Regular" charset="-52"/>
              </a:rPr>
              <a:t>качество ответов на вопросы экспертов: сжатость, четкость и информативность.</a:t>
            </a:r>
          </a:p>
        </p:txBody>
      </p:sp>
    </p:spTree>
    <p:extLst>
      <p:ext uri="{BB962C8B-B14F-4D97-AF65-F5344CB8AC3E}">
        <p14:creationId xmlns:p14="http://schemas.microsoft.com/office/powerpoint/2010/main" val="220632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13840-5BE8-4100-A0B9-8B59DD287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07E34D-9186-40FB-A52F-9A6C8C634BA3}"/>
              </a:ext>
            </a:extLst>
          </p:cNvPr>
          <p:cNvSpPr/>
          <p:nvPr/>
        </p:nvSpPr>
        <p:spPr>
          <a:xfrm>
            <a:off x="873149" y="1109990"/>
            <a:ext cx="5719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Оценка компетенций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D7F7AAD-2128-4BFD-A9C1-38A4B0A301CC}"/>
              </a:ext>
            </a:extLst>
          </p:cNvPr>
          <p:cNvSpPr/>
          <p:nvPr/>
        </p:nvSpPr>
        <p:spPr>
          <a:xfrm>
            <a:off x="873149" y="976277"/>
            <a:ext cx="5479385" cy="790646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14CAB38-7F61-47BB-B4D7-BFA11B63A2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CorelDRAW" r:id="rId4" imgW="3726627" imgH="1024618" progId="CorelDraw.Graphic.22">
                  <p:embed/>
                </p:oleObj>
              </mc:Choice>
              <mc:Fallback>
                <p:oleObj name="CorelDRAW" r:id="rId4" imgW="3726627" imgH="1024618" progId="CorelDraw.Graphic.22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114CAB38-7F61-47BB-B4D7-BFA11B63A2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8A27DF-D5DB-421B-B4FF-33C5DC6DD467}"/>
              </a:ext>
            </a:extLst>
          </p:cNvPr>
          <p:cNvSpPr/>
          <p:nvPr/>
        </p:nvSpPr>
        <p:spPr>
          <a:xfrm>
            <a:off x="873147" y="2082388"/>
            <a:ext cx="57190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Muller Regular" charset="-52"/>
              </a:rPr>
              <a:t>конкурсное испытание, в котором участники и пройдут групповое задание. При выполнении задания каждый участник сможет проявить свои надпрофессиональные компетенции, взаимодействуя с другими участниками для решения поставленной задачи. Конкретная задача и оцениваемые компетенции будет озвучиваться участникам перед началом испытания.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DF3B26-FCF1-41D9-9F6F-38FE3A1F1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43" y="2082388"/>
            <a:ext cx="458479" cy="458478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0093B78-7599-412E-9B2D-CB1050116466}"/>
              </a:ext>
            </a:extLst>
          </p:cNvPr>
          <p:cNvSpPr/>
          <p:nvPr/>
        </p:nvSpPr>
        <p:spPr>
          <a:xfrm>
            <a:off x="7522709" y="2422046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Критерии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B65CF00-2CE9-48EC-9A5A-8DAAE203680F}"/>
              </a:ext>
            </a:extLst>
          </p:cNvPr>
          <p:cNvSpPr/>
          <p:nvPr/>
        </p:nvSpPr>
        <p:spPr>
          <a:xfrm>
            <a:off x="1807195" y="4664022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Важно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9919267-0803-44BD-9A11-82D862E06C89}"/>
              </a:ext>
            </a:extLst>
          </p:cNvPr>
          <p:cNvSpPr/>
          <p:nvPr/>
        </p:nvSpPr>
        <p:spPr>
          <a:xfrm>
            <a:off x="1807195" y="5189225"/>
            <a:ext cx="47419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uller Regular" charset="-52"/>
              </a:rPr>
              <a:t>! Правильного решения не существует;</a:t>
            </a:r>
          </a:p>
          <a:p>
            <a:r>
              <a:rPr lang="ru-RU" sz="1400" dirty="0">
                <a:latin typeface="Muller Regular" charset="-52"/>
              </a:rPr>
              <a:t>! Знание современных подходов и технологий;</a:t>
            </a:r>
          </a:p>
          <a:p>
            <a:r>
              <a:rPr lang="ru-RU" sz="1400" dirty="0">
                <a:latin typeface="Muller Regular" charset="-52"/>
              </a:rPr>
              <a:t>! Проверяют навыки, а не знания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D3F72B-3420-43CE-92F7-49D82FE8CC05}"/>
              </a:ext>
            </a:extLst>
          </p:cNvPr>
          <p:cNvSpPr/>
          <p:nvPr/>
        </p:nvSpPr>
        <p:spPr>
          <a:xfrm>
            <a:off x="7522709" y="3075668"/>
            <a:ext cx="44187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Muller Regular" charset="-52"/>
              </a:rPr>
              <a:t>уникальность решений; </a:t>
            </a:r>
          </a:p>
          <a:p>
            <a:pPr algn="just"/>
            <a:r>
              <a:rPr lang="ru-RU" dirty="0">
                <a:latin typeface="Muller Regular" charset="-52"/>
              </a:rPr>
              <a:t>умение работать в команде; </a:t>
            </a:r>
          </a:p>
          <a:p>
            <a:pPr algn="just"/>
            <a:r>
              <a:rPr lang="ru-RU" dirty="0">
                <a:latin typeface="Muller Regular" charset="-52"/>
              </a:rPr>
              <a:t>владение современными технологиями; </a:t>
            </a:r>
          </a:p>
          <a:p>
            <a:pPr algn="just"/>
            <a:r>
              <a:rPr lang="ru-RU" dirty="0">
                <a:latin typeface="Muller Regular" charset="-52"/>
              </a:rPr>
              <a:t>умение работать в режиме неопределенности; </a:t>
            </a:r>
          </a:p>
          <a:p>
            <a:pPr algn="just"/>
            <a:r>
              <a:rPr lang="ru-RU" dirty="0">
                <a:latin typeface="Muller Regular" charset="-52"/>
              </a:rPr>
              <a:t>вклад в достижение полученного результата.</a:t>
            </a:r>
          </a:p>
        </p:txBody>
      </p:sp>
    </p:spTree>
    <p:extLst>
      <p:ext uri="{BB962C8B-B14F-4D97-AF65-F5344CB8AC3E}">
        <p14:creationId xmlns:p14="http://schemas.microsoft.com/office/powerpoint/2010/main" val="608811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13840-5BE8-4100-A0B9-8B59DD287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07E34D-9186-40FB-A52F-9A6C8C634BA3}"/>
              </a:ext>
            </a:extLst>
          </p:cNvPr>
          <p:cNvSpPr/>
          <p:nvPr/>
        </p:nvSpPr>
        <p:spPr>
          <a:xfrm>
            <a:off x="873149" y="976277"/>
            <a:ext cx="5222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Интеллектуальный конкурс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D7F7AAD-2128-4BFD-A9C1-38A4B0A301CC}"/>
              </a:ext>
            </a:extLst>
          </p:cNvPr>
          <p:cNvSpPr/>
          <p:nvPr/>
        </p:nvSpPr>
        <p:spPr>
          <a:xfrm>
            <a:off x="873149" y="976277"/>
            <a:ext cx="5479385" cy="790646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14CAB38-7F61-47BB-B4D7-BFA11B63A2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CorelDRAW" r:id="rId4" imgW="3726627" imgH="1024618" progId="CorelDraw.Graphic.22">
                  <p:embed/>
                </p:oleObj>
              </mc:Choice>
              <mc:Fallback>
                <p:oleObj name="CorelDRAW" r:id="rId4" imgW="3726627" imgH="1024618" progId="CorelDraw.Graphic.22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114CAB38-7F61-47BB-B4D7-BFA11B63A2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8A27DF-D5DB-421B-B4FF-33C5DC6DD467}"/>
              </a:ext>
            </a:extLst>
          </p:cNvPr>
          <p:cNvSpPr/>
          <p:nvPr/>
        </p:nvSpPr>
        <p:spPr>
          <a:xfrm>
            <a:off x="873147" y="2082388"/>
            <a:ext cx="57190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Muller Regular" charset="-52"/>
              </a:rPr>
              <a:t>конкурс включает проверку знаний конкурсанта по школьной программе, знаний о субъектах Российской Федерации в области экономики, политики, культуры, традициях. Известных исторических и современных личностях.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DF3B26-FCF1-41D9-9F6F-38FE3A1F1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43" y="2082388"/>
            <a:ext cx="458479" cy="458478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0093B78-7599-412E-9B2D-CB1050116466}"/>
              </a:ext>
            </a:extLst>
          </p:cNvPr>
          <p:cNvSpPr/>
          <p:nvPr/>
        </p:nvSpPr>
        <p:spPr>
          <a:xfrm>
            <a:off x="7522709" y="2422046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Структура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B65CF00-2CE9-48EC-9A5A-8DAAE203680F}"/>
              </a:ext>
            </a:extLst>
          </p:cNvPr>
          <p:cNvSpPr/>
          <p:nvPr/>
        </p:nvSpPr>
        <p:spPr>
          <a:xfrm>
            <a:off x="1940199" y="3553254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Важно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9919267-0803-44BD-9A11-82D862E06C89}"/>
              </a:ext>
            </a:extLst>
          </p:cNvPr>
          <p:cNvSpPr/>
          <p:nvPr/>
        </p:nvSpPr>
        <p:spPr>
          <a:xfrm>
            <a:off x="1871989" y="4078069"/>
            <a:ext cx="47419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uller Regular" charset="-52"/>
              </a:rPr>
              <a:t>! Конкурсант должен знать исторические, культурные, спортивные  события России;</a:t>
            </a:r>
          </a:p>
          <a:p>
            <a:r>
              <a:rPr lang="ru-RU" sz="1400" dirty="0">
                <a:latin typeface="Muller Regular" charset="-52"/>
              </a:rPr>
              <a:t>! Знания о субъектах и основных достопримечательностях страны;</a:t>
            </a:r>
          </a:p>
          <a:p>
            <a:r>
              <a:rPr lang="ru-RU" sz="1400" dirty="0">
                <a:latin typeface="Muller Regular" charset="-52"/>
              </a:rPr>
              <a:t>! Знать информацию о регионе;</a:t>
            </a:r>
            <a:br>
              <a:rPr lang="ru-RU" sz="1400" dirty="0">
                <a:latin typeface="Muller Regular" charset="-52"/>
              </a:rPr>
            </a:br>
            <a:r>
              <a:rPr lang="ru-RU" sz="1400" dirty="0">
                <a:latin typeface="Muller Regular" charset="-52"/>
              </a:rPr>
              <a:t>! Уметь определить по фотографии ФИО личности.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D3F72B-3420-43CE-92F7-49D82FE8CC05}"/>
              </a:ext>
            </a:extLst>
          </p:cNvPr>
          <p:cNvSpPr/>
          <p:nvPr/>
        </p:nvSpPr>
        <p:spPr>
          <a:xfrm>
            <a:off x="7522709" y="3075668"/>
            <a:ext cx="44187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Muller Regular" charset="-52"/>
              </a:rPr>
              <a:t>3 этапа: </a:t>
            </a:r>
          </a:p>
          <a:p>
            <a:pPr algn="just"/>
            <a:endParaRPr lang="ru-RU" dirty="0">
              <a:latin typeface="Muller Regular" charset="-52"/>
            </a:endParaRPr>
          </a:p>
          <a:p>
            <a:pPr algn="just"/>
            <a:r>
              <a:rPr lang="en-US" dirty="0">
                <a:latin typeface="Muller Regular" charset="-52"/>
              </a:rPr>
              <a:t>I – </a:t>
            </a:r>
            <a:r>
              <a:rPr lang="ru-RU" dirty="0">
                <a:latin typeface="Muller Regular" charset="-52"/>
              </a:rPr>
              <a:t>проверка знаний по школьной программе (7-9 класс); </a:t>
            </a:r>
          </a:p>
          <a:p>
            <a:pPr algn="just"/>
            <a:r>
              <a:rPr lang="en-US" dirty="0">
                <a:latin typeface="Muller Regular" charset="-52"/>
              </a:rPr>
              <a:t>II – </a:t>
            </a:r>
            <a:r>
              <a:rPr lang="ru-RU" dirty="0">
                <a:latin typeface="Muller Regular" charset="-52"/>
              </a:rPr>
              <a:t>проверка знаний о субъектах РФ; </a:t>
            </a:r>
          </a:p>
          <a:p>
            <a:pPr algn="just"/>
            <a:r>
              <a:rPr lang="en-US" dirty="0">
                <a:latin typeface="Muller Regular" charset="-52"/>
              </a:rPr>
              <a:t>III</a:t>
            </a:r>
            <a:r>
              <a:rPr lang="ru-RU" dirty="0">
                <a:latin typeface="Muller Regular" charset="-52"/>
              </a:rPr>
              <a:t> – известные личности.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3981984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D3792F-9E38-4524-B6CE-190F464FE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2EB7A2-008C-49F5-A05C-5524CF0C139F}"/>
              </a:ext>
            </a:extLst>
          </p:cNvPr>
          <p:cNvSpPr/>
          <p:nvPr/>
        </p:nvSpPr>
        <p:spPr>
          <a:xfrm>
            <a:off x="969543" y="200860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Muller Regular" pitchFamily="50" charset="-52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63DAE88-055A-44BC-870B-41E71CFB93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CorelDRAW" r:id="rId5" imgW="3726627" imgH="1024618" progId="CorelDraw.Graphic.22">
                  <p:embed/>
                </p:oleObj>
              </mc:Choice>
              <mc:Fallback>
                <p:oleObj name="CorelDRAW" r:id="rId5" imgW="3726627" imgH="1024618" progId="CorelDraw.Graphic.22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363DAE88-055A-44BC-870B-41E71CFB93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F5FCFCB-09E3-442E-AD5F-861EC2922218}"/>
              </a:ext>
            </a:extLst>
          </p:cNvPr>
          <p:cNvSpPr/>
          <p:nvPr/>
        </p:nvSpPr>
        <p:spPr>
          <a:xfrm>
            <a:off x="332244" y="833919"/>
            <a:ext cx="6096000" cy="636082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127E59-F3E0-416C-9684-E3CFD169D46E}"/>
              </a:ext>
            </a:extLst>
          </p:cNvPr>
          <p:cNvSpPr/>
          <p:nvPr/>
        </p:nvSpPr>
        <p:spPr>
          <a:xfrm>
            <a:off x="574937" y="833919"/>
            <a:ext cx="2167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Дебаты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D2D6D2-C16E-4D6D-8B8B-A6EA80440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458" y="2113799"/>
            <a:ext cx="458479" cy="4584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5E6848-4584-4FEC-8BDD-C3C8A9DC48C9}"/>
              </a:ext>
            </a:extLst>
          </p:cNvPr>
          <p:cNvSpPr/>
          <p:nvPr/>
        </p:nvSpPr>
        <p:spPr>
          <a:xfrm>
            <a:off x="756412" y="2047875"/>
            <a:ext cx="56793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Muller Regular" charset="-52"/>
              </a:rPr>
              <a:t>конкурсное испытание в формате дискуссии, которое включает в себя демонстрацию навыков аргументации, доказательности и правильности определений своей позиции в заданных условиях по тематике номинации. Для выполнения задания конкурсанты объединяются в группы согласно жеребьёвке, определяются утверждающие и отрицающие команды, далее конкурсанты получают тему для дебатов. 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115EE90A-E1D7-4D67-8C2E-266147112858}"/>
              </a:ext>
            </a:extLst>
          </p:cNvPr>
          <p:cNvSpPr/>
          <p:nvPr/>
        </p:nvSpPr>
        <p:spPr>
          <a:xfrm>
            <a:off x="1707602" y="4643961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Важно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085C631-3CBE-4698-B6E2-F79601AF753D}"/>
              </a:ext>
            </a:extLst>
          </p:cNvPr>
          <p:cNvSpPr/>
          <p:nvPr/>
        </p:nvSpPr>
        <p:spPr>
          <a:xfrm>
            <a:off x="1646574" y="5266173"/>
            <a:ext cx="47419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uller Regular" charset="-52"/>
              </a:rPr>
              <a:t>! К конкурсу не нужно готовиться;</a:t>
            </a:r>
          </a:p>
          <a:p>
            <a:r>
              <a:rPr lang="ru-RU" sz="1400" dirty="0">
                <a:latin typeface="Muller Regular" charset="-52"/>
              </a:rPr>
              <a:t>! Умение играть в дебаты;</a:t>
            </a:r>
            <a:br>
              <a:rPr lang="ru-RU" sz="1400" dirty="0">
                <a:latin typeface="Muller Regular" charset="-52"/>
              </a:rPr>
            </a:br>
            <a:r>
              <a:rPr lang="ru-RU" sz="1400" dirty="0">
                <a:latin typeface="Muller Regular" charset="-52"/>
              </a:rPr>
              <a:t>! Позиция – аргумент;</a:t>
            </a:r>
          </a:p>
          <a:p>
            <a:r>
              <a:rPr lang="ru-RU" sz="1400" dirty="0">
                <a:latin typeface="Muller Regular" charset="-52"/>
              </a:rPr>
              <a:t>! Умение работать в команде. </a:t>
            </a:r>
          </a:p>
          <a:p>
            <a:r>
              <a:rPr lang="ru-RU" sz="1400" dirty="0">
                <a:latin typeface="Muller Regular" charset="-52"/>
              </a:rPr>
              <a:t> 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2262EE1-6B45-4B15-BC1E-38FB5D99D071}"/>
              </a:ext>
            </a:extLst>
          </p:cNvPr>
          <p:cNvSpPr/>
          <p:nvPr/>
        </p:nvSpPr>
        <p:spPr>
          <a:xfrm>
            <a:off x="7522709" y="2422046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Критерии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125B5E-B8A7-4F22-91F9-485503FA55E6}"/>
              </a:ext>
            </a:extLst>
          </p:cNvPr>
          <p:cNvSpPr/>
          <p:nvPr/>
        </p:nvSpPr>
        <p:spPr>
          <a:xfrm>
            <a:off x="7379809" y="3040450"/>
            <a:ext cx="41396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uller Regular" charset="-52"/>
              </a:rPr>
              <a:t>содержательность выступления (доказательность, аргументация, правильность определений);</a:t>
            </a:r>
          </a:p>
          <a:p>
            <a:pPr algn="just"/>
            <a:r>
              <a:rPr lang="ru-RU" sz="1400" dirty="0">
                <a:latin typeface="Muller Regular" charset="-52"/>
              </a:rPr>
              <a:t>структура выступлений (логичность выступлений, соблюдение хронологий, соблюдений регламента, последовательность и структурированность речи);</a:t>
            </a:r>
          </a:p>
          <a:p>
            <a:pPr algn="just"/>
            <a:r>
              <a:rPr lang="ru-RU" sz="1400" dirty="0">
                <a:latin typeface="Muller Regular" charset="-52"/>
              </a:rPr>
              <a:t>структура речи (последовательность и структурированность речи, отсутствие речевых ошибок, четкая дикция и эмоциональность);</a:t>
            </a:r>
          </a:p>
          <a:p>
            <a:pPr algn="just"/>
            <a:r>
              <a:rPr lang="ru-RU" sz="1400" dirty="0">
                <a:latin typeface="Muller Regular" charset="-52"/>
              </a:rPr>
              <a:t>личный вклад в результат работы команды;</a:t>
            </a:r>
          </a:p>
          <a:p>
            <a:pPr algn="just"/>
            <a:r>
              <a:rPr lang="ru-RU" sz="1400" dirty="0">
                <a:latin typeface="Muller Regular" charset="-52"/>
              </a:rPr>
              <a:t>управление процессом.</a:t>
            </a:r>
          </a:p>
        </p:txBody>
      </p:sp>
    </p:spTree>
    <p:extLst>
      <p:ext uri="{BB962C8B-B14F-4D97-AF65-F5344CB8AC3E}">
        <p14:creationId xmlns:p14="http://schemas.microsoft.com/office/powerpoint/2010/main" val="4000580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E24014-381A-4992-8C37-160B56C8C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91" y="5926412"/>
            <a:ext cx="1716531" cy="61620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E6E8479-0DA5-4336-8AEF-A8FF37289EB8}"/>
              </a:ext>
            </a:extLst>
          </p:cNvPr>
          <p:cNvSpPr/>
          <p:nvPr/>
        </p:nvSpPr>
        <p:spPr>
          <a:xfrm>
            <a:off x="771015" y="656304"/>
            <a:ext cx="4285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Важно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7087FBF-C2BC-4D0A-87B9-4782A64C0F5B}"/>
              </a:ext>
            </a:extLst>
          </p:cNvPr>
          <p:cNvSpPr/>
          <p:nvPr/>
        </p:nvSpPr>
        <p:spPr>
          <a:xfrm>
            <a:off x="3315503" y="946859"/>
            <a:ext cx="68800" cy="376468"/>
          </a:xfrm>
          <a:prstGeom prst="rect">
            <a:avLst/>
          </a:prstGeom>
          <a:solidFill>
            <a:srgbClr val="F8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5919CDC-CDF1-4E20-98C9-553E2BDC7E88}"/>
              </a:ext>
            </a:extLst>
          </p:cNvPr>
          <p:cNvSpPr/>
          <p:nvPr/>
        </p:nvSpPr>
        <p:spPr>
          <a:xfrm>
            <a:off x="0" y="6431280"/>
            <a:ext cx="121920" cy="426720"/>
          </a:xfrm>
          <a:prstGeom prst="rect">
            <a:avLst/>
          </a:prstGeom>
          <a:solidFill>
            <a:srgbClr val="F8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9A8B74C-B354-404C-8E2F-66BBAD330E3E}"/>
              </a:ext>
            </a:extLst>
          </p:cNvPr>
          <p:cNvSpPr/>
          <p:nvPr/>
        </p:nvSpPr>
        <p:spPr>
          <a:xfrm>
            <a:off x="716390" y="1774428"/>
            <a:ext cx="110814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Конкурс – для конкурсанта! (педагог сопровождает, но не делает за него)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Muller Regular" pitchFamily="50" charset="-52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Группа поддержки – это дополнительная сила для всех конкурсантов!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Muller Regular" pitchFamily="50" charset="-52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Важно раскрыть уникальность ребенка!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Muller Regular" pitchFamily="50" charset="-52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Говорите о важном, у вас есть время сказать только самое главное!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Muller Regular" pitchFamily="50" charset="-52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То что ты делаешь – должно тебе нравиться!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Muller Regular" pitchFamily="50" charset="-52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Спроси заранее! Реши все вопросы еще до конкурса!</a:t>
            </a:r>
            <a:endParaRPr lang="ru-RU" sz="2400" dirty="0">
              <a:solidFill>
                <a:srgbClr val="FFFF00"/>
              </a:solidFill>
              <a:latin typeface="Muller Regular" pitchFamily="50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165C40-EF7A-4288-81D8-9C833B9EC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20" y="1513066"/>
            <a:ext cx="522723" cy="5227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67CB22-1892-49D8-8C96-C4F1F765E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712" y="2263982"/>
            <a:ext cx="522723" cy="5227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FA33F7-A01C-487F-B902-3DC05011C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13" y="3014898"/>
            <a:ext cx="522723" cy="5227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082355-7049-42B2-A40A-CF0422A12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80" y="3765814"/>
            <a:ext cx="522723" cy="5227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8EF1B90-6410-4B45-AACD-1F0E04147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12" y="4516730"/>
            <a:ext cx="522723" cy="5227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D0C7DC-504B-45E8-B342-DCDE58AFB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11" y="5267646"/>
            <a:ext cx="522723" cy="52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80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E24014-381A-4992-8C37-160B56C8C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91" y="5926412"/>
            <a:ext cx="1716531" cy="61620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E6E8479-0DA5-4336-8AEF-A8FF37289EB8}"/>
              </a:ext>
            </a:extLst>
          </p:cNvPr>
          <p:cNvSpPr/>
          <p:nvPr/>
        </p:nvSpPr>
        <p:spPr>
          <a:xfrm>
            <a:off x="771015" y="656304"/>
            <a:ext cx="4285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Итоги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7087FBF-C2BC-4D0A-87B9-4782A64C0F5B}"/>
              </a:ext>
            </a:extLst>
          </p:cNvPr>
          <p:cNvSpPr/>
          <p:nvPr/>
        </p:nvSpPr>
        <p:spPr>
          <a:xfrm>
            <a:off x="3232375" y="880354"/>
            <a:ext cx="68800" cy="376468"/>
          </a:xfrm>
          <a:prstGeom prst="rect">
            <a:avLst/>
          </a:prstGeom>
          <a:solidFill>
            <a:srgbClr val="F8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5919CDC-CDF1-4E20-98C9-553E2BDC7E88}"/>
              </a:ext>
            </a:extLst>
          </p:cNvPr>
          <p:cNvSpPr/>
          <p:nvPr/>
        </p:nvSpPr>
        <p:spPr>
          <a:xfrm>
            <a:off x="0" y="6431280"/>
            <a:ext cx="121920" cy="426720"/>
          </a:xfrm>
          <a:prstGeom prst="rect">
            <a:avLst/>
          </a:prstGeom>
          <a:solidFill>
            <a:srgbClr val="F8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9DD8E72-9F2C-4DCB-AF93-8BCF28A9D2BC}"/>
              </a:ext>
            </a:extLst>
          </p:cNvPr>
          <p:cNvSpPr/>
          <p:nvPr/>
        </p:nvSpPr>
        <p:spPr>
          <a:xfrm>
            <a:off x="716390" y="4219752"/>
            <a:ext cx="56793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E3E3E3"/>
                </a:solidFill>
                <a:latin typeface="Muller Regular" charset="-52"/>
              </a:rPr>
              <a:t>По итогам конкурса определяется</a:t>
            </a:r>
          </a:p>
          <a:p>
            <a:pPr algn="just"/>
            <a:r>
              <a:rPr lang="ru-RU" sz="2400" dirty="0">
                <a:solidFill>
                  <a:srgbClr val="E3E3E3"/>
                </a:solidFill>
                <a:latin typeface="Muller Regular" charset="-52"/>
              </a:rPr>
              <a:t>1 победитель  (1 место);</a:t>
            </a:r>
          </a:p>
          <a:p>
            <a:pPr algn="just"/>
            <a:r>
              <a:rPr lang="ru-RU" sz="2400" dirty="0">
                <a:solidFill>
                  <a:srgbClr val="E3E3E3"/>
                </a:solidFill>
                <a:latin typeface="Muller Regular" charset="-52"/>
              </a:rPr>
              <a:t>2 призера (2, 3 место);</a:t>
            </a:r>
          </a:p>
          <a:p>
            <a:pPr algn="just"/>
            <a:r>
              <a:rPr lang="ru-RU" sz="2400" dirty="0">
                <a:solidFill>
                  <a:srgbClr val="E3E3E3"/>
                </a:solidFill>
                <a:latin typeface="Muller Regular" charset="-52"/>
              </a:rPr>
              <a:t>5 номинантов конкурса.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9A8B74C-B354-404C-8E2F-66BBAD330E3E}"/>
              </a:ext>
            </a:extLst>
          </p:cNvPr>
          <p:cNvSpPr/>
          <p:nvPr/>
        </p:nvSpPr>
        <p:spPr>
          <a:xfrm>
            <a:off x="716390" y="1774428"/>
            <a:ext cx="11081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В очном этапе конкурса принимают участие </a:t>
            </a:r>
            <a:r>
              <a:rPr lang="ru-RU" sz="2400" dirty="0">
                <a:solidFill>
                  <a:srgbClr val="FFFF00"/>
                </a:solidFill>
                <a:latin typeface="Muller Regular" pitchFamily="50" charset="-52"/>
              </a:rPr>
              <a:t>ВСЕ</a:t>
            </a:r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 победители муниципального этапа и самовыдвиженцы по итогам ОТБОРА.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Muller Regular" pitchFamily="50" charset="-52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Региональный этап проводится на территории лагеря Челябинской области. Питание и проживание делегации – </a:t>
            </a:r>
            <a:r>
              <a:rPr lang="ru-RU" sz="2400" dirty="0">
                <a:solidFill>
                  <a:srgbClr val="FFFF00"/>
                </a:solidFill>
                <a:latin typeface="Muller Regular" pitchFamily="50" charset="-52"/>
              </a:rPr>
              <a:t>БЕСПЛАТНО! </a:t>
            </a:r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Проезд до места проведения – </a:t>
            </a:r>
            <a:r>
              <a:rPr lang="ru-RU" sz="2400" dirty="0">
                <a:solidFill>
                  <a:srgbClr val="FFFF00"/>
                </a:solidFill>
                <a:latin typeface="Muller Regular" pitchFamily="50" charset="-52"/>
              </a:rPr>
              <a:t>ЗА СЧЕТ НАПРАВЛЯЮЩЕЙ СТОРОНЫ!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75AA492-A9F8-4A21-89E4-07F24E4BDA56}"/>
              </a:ext>
            </a:extLst>
          </p:cNvPr>
          <p:cNvSpPr/>
          <p:nvPr/>
        </p:nvSpPr>
        <p:spPr>
          <a:xfrm>
            <a:off x="4815317" y="4722087"/>
            <a:ext cx="66602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  <a:latin typeface="Muller Regular" charset="-52"/>
              </a:rPr>
              <a:t>ЗАМЕНЫ</a:t>
            </a:r>
            <a:r>
              <a:rPr lang="ru-RU" sz="2400" dirty="0">
                <a:solidFill>
                  <a:srgbClr val="E3E3E3"/>
                </a:solidFill>
                <a:latin typeface="Muller Regular" charset="-52"/>
              </a:rPr>
              <a:t> участников группы поддержки во время конкурса – </a:t>
            </a:r>
            <a:r>
              <a:rPr lang="ru-RU" sz="2400" dirty="0">
                <a:solidFill>
                  <a:srgbClr val="FFFF00"/>
                </a:solidFill>
                <a:latin typeface="Muller Regular" charset="-52"/>
              </a:rPr>
              <a:t>НЕ ДОПУСКАЮТСЯ!</a:t>
            </a:r>
          </a:p>
        </p:txBody>
      </p:sp>
    </p:spTree>
    <p:extLst>
      <p:ext uri="{BB962C8B-B14F-4D97-AF65-F5344CB8AC3E}">
        <p14:creationId xmlns:p14="http://schemas.microsoft.com/office/powerpoint/2010/main" val="3138808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DAE1BF8-A778-4FF4-9C3C-426534AB2A4D}"/>
              </a:ext>
            </a:extLst>
          </p:cNvPr>
          <p:cNvSpPr/>
          <p:nvPr/>
        </p:nvSpPr>
        <p:spPr>
          <a:xfrm>
            <a:off x="1689652" y="1464730"/>
            <a:ext cx="7832035" cy="2242566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E24014-381A-4992-8C37-160B56C8C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91" y="5926412"/>
            <a:ext cx="1716531" cy="61620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685B49-CCED-40C1-8492-4B4A525C2A6B}"/>
              </a:ext>
            </a:extLst>
          </p:cNvPr>
          <p:cNvSpPr/>
          <p:nvPr/>
        </p:nvSpPr>
        <p:spPr>
          <a:xfrm>
            <a:off x="2442414" y="175501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E3E3E3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Новые испытания областного конкурса «Ученик года» </a:t>
            </a:r>
          </a:p>
          <a:p>
            <a:pPr algn="ctr"/>
            <a:r>
              <a:rPr lang="ru-RU" sz="2800" b="1" dirty="0">
                <a:solidFill>
                  <a:srgbClr val="E3E3E3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в 2024 году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B87AD4-587B-4931-86D7-824C8121B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3845"/>
            <a:ext cx="5752295" cy="32918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484320-C680-4F4D-8F9A-5F3ED568A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10" y="3127721"/>
            <a:ext cx="1572853" cy="12420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0FA09E-2525-4BBD-8379-B8D705BC2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9738">
            <a:off x="9443428" y="743924"/>
            <a:ext cx="1336243" cy="10552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383086-F123-49B9-B088-248DDE9F8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7385" y="5247755"/>
            <a:ext cx="1357313" cy="13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63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13840-5BE8-4100-A0B9-8B59DD287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07E34D-9186-40FB-A52F-9A6C8C634BA3}"/>
              </a:ext>
            </a:extLst>
          </p:cNvPr>
          <p:cNvSpPr/>
          <p:nvPr/>
        </p:nvSpPr>
        <p:spPr>
          <a:xfrm>
            <a:off x="873149" y="1109990"/>
            <a:ext cx="5719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Оценка компетенций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D7F7AAD-2128-4BFD-A9C1-38A4B0A301CC}"/>
              </a:ext>
            </a:extLst>
          </p:cNvPr>
          <p:cNvSpPr/>
          <p:nvPr/>
        </p:nvSpPr>
        <p:spPr>
          <a:xfrm>
            <a:off x="873149" y="976277"/>
            <a:ext cx="5479385" cy="790646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14CAB38-7F61-47BB-B4D7-BFA11B63A2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CorelDRAW" r:id="rId4" imgW="3726627" imgH="1024618" progId="CorelDraw.Graphic.22">
                  <p:embed/>
                </p:oleObj>
              </mc:Choice>
              <mc:Fallback>
                <p:oleObj name="CorelDRAW" r:id="rId4" imgW="3726627" imgH="1024618" progId="CorelDraw.Graphic.22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114CAB38-7F61-47BB-B4D7-BFA11B63A2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8A27DF-D5DB-421B-B4FF-33C5DC6DD467}"/>
              </a:ext>
            </a:extLst>
          </p:cNvPr>
          <p:cNvSpPr/>
          <p:nvPr/>
        </p:nvSpPr>
        <p:spPr>
          <a:xfrm>
            <a:off x="873147" y="2082388"/>
            <a:ext cx="57190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Muller Regular" charset="-52"/>
              </a:rPr>
              <a:t>конкурсное испытание, в котором участники и пройдут групповое задание. При выполнении задания каждый участник сможет проявить свои надпрофессиональные компетенции, взаимодействуя с другими участниками для решения поставленной задачи. Конкретная задача и оцениваемые компетенции будет озвучиваться участникам перед началом испытания.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DF3B26-FCF1-41D9-9F6F-38FE3A1F1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43" y="2082388"/>
            <a:ext cx="458479" cy="458478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0093B78-7599-412E-9B2D-CB1050116466}"/>
              </a:ext>
            </a:extLst>
          </p:cNvPr>
          <p:cNvSpPr/>
          <p:nvPr/>
        </p:nvSpPr>
        <p:spPr>
          <a:xfrm>
            <a:off x="7522709" y="2422046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Критерии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B65CF00-2CE9-48EC-9A5A-8DAAE203680F}"/>
              </a:ext>
            </a:extLst>
          </p:cNvPr>
          <p:cNvSpPr/>
          <p:nvPr/>
        </p:nvSpPr>
        <p:spPr>
          <a:xfrm>
            <a:off x="1807195" y="4664022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Важно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9919267-0803-44BD-9A11-82D862E06C89}"/>
              </a:ext>
            </a:extLst>
          </p:cNvPr>
          <p:cNvSpPr/>
          <p:nvPr/>
        </p:nvSpPr>
        <p:spPr>
          <a:xfrm>
            <a:off x="1807195" y="5189225"/>
            <a:ext cx="47419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uller Regular" charset="-52"/>
              </a:rPr>
              <a:t>! Правильного решения не существует;</a:t>
            </a:r>
          </a:p>
          <a:p>
            <a:r>
              <a:rPr lang="ru-RU" sz="1400" dirty="0">
                <a:latin typeface="Muller Regular" charset="-52"/>
              </a:rPr>
              <a:t>! Знание современных подходов и технологий;</a:t>
            </a:r>
          </a:p>
          <a:p>
            <a:r>
              <a:rPr lang="ru-RU" sz="1400" dirty="0">
                <a:latin typeface="Muller Regular" charset="-52"/>
              </a:rPr>
              <a:t>! Проверяют навыки, а не знания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D3F72B-3420-43CE-92F7-49D82FE8CC05}"/>
              </a:ext>
            </a:extLst>
          </p:cNvPr>
          <p:cNvSpPr/>
          <p:nvPr/>
        </p:nvSpPr>
        <p:spPr>
          <a:xfrm>
            <a:off x="7522709" y="3075668"/>
            <a:ext cx="44187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Muller Regular" charset="-52"/>
              </a:rPr>
              <a:t>уникальность решений; </a:t>
            </a:r>
          </a:p>
          <a:p>
            <a:pPr algn="just"/>
            <a:r>
              <a:rPr lang="ru-RU" dirty="0">
                <a:latin typeface="Muller Regular" charset="-52"/>
              </a:rPr>
              <a:t>умение работать в команде; </a:t>
            </a:r>
          </a:p>
          <a:p>
            <a:pPr algn="just"/>
            <a:r>
              <a:rPr lang="ru-RU" dirty="0">
                <a:latin typeface="Muller Regular" charset="-52"/>
              </a:rPr>
              <a:t>владение современными технологиями; </a:t>
            </a:r>
          </a:p>
          <a:p>
            <a:pPr algn="just"/>
            <a:r>
              <a:rPr lang="ru-RU" dirty="0">
                <a:latin typeface="Muller Regular" charset="-52"/>
              </a:rPr>
              <a:t>умение работать в режиме неопределенности; </a:t>
            </a:r>
          </a:p>
          <a:p>
            <a:pPr algn="just"/>
            <a:r>
              <a:rPr lang="ru-RU" dirty="0">
                <a:latin typeface="Muller Regular" charset="-52"/>
              </a:rPr>
              <a:t>вклад в достижение полученного результата.</a:t>
            </a:r>
          </a:p>
        </p:txBody>
      </p:sp>
    </p:spTree>
    <p:extLst>
      <p:ext uri="{BB962C8B-B14F-4D97-AF65-F5344CB8AC3E}">
        <p14:creationId xmlns:p14="http://schemas.microsoft.com/office/powerpoint/2010/main" val="801415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9DACE-728E-CB23-F38B-EBCCACE5B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9B625B-D441-74D8-33A8-9D9FA6F75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1"/>
          <a:stretch/>
        </p:blipFill>
        <p:spPr bwMode="auto">
          <a:xfrm>
            <a:off x="1339456" y="259438"/>
            <a:ext cx="8373344" cy="633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A5C4B241-D05A-1EC8-3FF5-547AF5B707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447" y="165406"/>
          <a:ext cx="2568215" cy="705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CorelDRAW" r:id="rId4" imgW="3726627" imgH="1024618" progId="CorelDraw.Graphic.22">
                  <p:embed/>
                </p:oleObj>
              </mc:Choice>
              <mc:Fallback>
                <p:oleObj name="CorelDRAW" r:id="rId4" imgW="3726627" imgH="1024618" progId="CorelDraw.Graphic.22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A5C4B241-D05A-1EC8-3FF5-547AF5B707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0447" y="165406"/>
                        <a:ext cx="2568215" cy="705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57D1AF-4BA1-165B-7D35-4547ECC4F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D3792F-9E38-4524-B6CE-190F464FE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2EB7A2-008C-49F5-A05C-5524CF0C139F}"/>
              </a:ext>
            </a:extLst>
          </p:cNvPr>
          <p:cNvSpPr/>
          <p:nvPr/>
        </p:nvSpPr>
        <p:spPr>
          <a:xfrm>
            <a:off x="969543" y="200860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Muller Regular" pitchFamily="50" charset="-52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63DAE88-055A-44BC-870B-41E71CFB93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219795"/>
              </p:ext>
            </p:extLst>
          </p:nvPr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CorelDRAW" r:id="rId5" imgW="3726627" imgH="1024618" progId="CorelDraw.Graphic.22">
                  <p:embed/>
                </p:oleObj>
              </mc:Choice>
              <mc:Fallback>
                <p:oleObj name="CorelDRAW" r:id="rId5" imgW="3726627" imgH="1024618" progId="CorelDraw.Graphic.22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8870A540-A3EF-48C4-8A40-17248D4211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508DAD-6A72-4340-ABC9-FF88B41EBDEC}"/>
              </a:ext>
            </a:extLst>
          </p:cNvPr>
          <p:cNvSpPr/>
          <p:nvPr/>
        </p:nvSpPr>
        <p:spPr>
          <a:xfrm>
            <a:off x="405156" y="588732"/>
            <a:ext cx="62616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Условия участия</a:t>
            </a:r>
          </a:p>
          <a:p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8-11 апреля 2024 г.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02E2350-71CE-46C5-A85B-65D3649AC09D}"/>
              </a:ext>
            </a:extLst>
          </p:cNvPr>
          <p:cNvSpPr/>
          <p:nvPr/>
        </p:nvSpPr>
        <p:spPr>
          <a:xfrm>
            <a:off x="374505" y="588733"/>
            <a:ext cx="6261651" cy="1323439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3B84A0-310D-4370-8147-FAE2F4E4FE03}"/>
              </a:ext>
            </a:extLst>
          </p:cNvPr>
          <p:cNvSpPr/>
          <p:nvPr/>
        </p:nvSpPr>
        <p:spPr>
          <a:xfrm>
            <a:off x="1168911" y="2105031"/>
            <a:ext cx="5697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Muller Regular" charset="-52"/>
              </a:rPr>
              <a:t>ПОБЕДИТЕЛИ МУНИЦИПАЛЬНОГО ЭТАПА </a:t>
            </a:r>
          </a:p>
          <a:p>
            <a:pPr algn="just"/>
            <a:r>
              <a:rPr lang="ru-RU" sz="1600" b="1" dirty="0">
                <a:latin typeface="Muller Regular" charset="-52"/>
              </a:rPr>
              <a:t>(1 человек от муниципального образования, </a:t>
            </a:r>
          </a:p>
          <a:p>
            <a:pPr algn="just"/>
            <a:r>
              <a:rPr lang="ru-RU" sz="1600" b="1" dirty="0">
                <a:latin typeface="Muller Regular" charset="-52"/>
              </a:rPr>
              <a:t>НЕ проходят дополнительный отбор): </a:t>
            </a:r>
          </a:p>
          <a:p>
            <a:pPr algn="just"/>
            <a:r>
              <a:rPr lang="ru-RU" sz="1600" b="1" dirty="0">
                <a:latin typeface="Muller Regular" charset="-52"/>
              </a:rPr>
              <a:t>1 конкурсант + 2 человека группа поддержки + </a:t>
            </a:r>
          </a:p>
          <a:p>
            <a:pPr algn="just"/>
            <a:r>
              <a:rPr lang="ru-RU" sz="1600" b="1" dirty="0">
                <a:latin typeface="Muller Regular" charset="-52"/>
              </a:rPr>
              <a:t>1 руководитель делегации</a:t>
            </a:r>
          </a:p>
          <a:p>
            <a:pPr algn="ctr"/>
            <a:endParaRPr lang="ru-RU" sz="1400" b="1" dirty="0">
              <a:latin typeface="TT Norms ExtraBold" panose="02000503040000020004" pitchFamily="2" charset="-52"/>
            </a:endParaRPr>
          </a:p>
          <a:p>
            <a:pPr algn="ctr"/>
            <a:endParaRPr lang="ru-RU" sz="1400" b="1" dirty="0">
              <a:latin typeface="TT Norms ExtraBold" panose="02000503040000020004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A6FD4F-C997-496E-80AF-614BC2570A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8246" y="2203847"/>
            <a:ext cx="721297" cy="7212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41D622-5897-49C8-B18C-FDA8A1A71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8245" y="4105579"/>
            <a:ext cx="721297" cy="72129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EE7537E-2974-4FB4-91F8-6381D256F24C}"/>
              </a:ext>
            </a:extLst>
          </p:cNvPr>
          <p:cNvSpPr/>
          <p:nvPr/>
        </p:nvSpPr>
        <p:spPr>
          <a:xfrm>
            <a:off x="1168911" y="4127645"/>
            <a:ext cx="56972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Muller Regular" charset="-52"/>
              </a:rPr>
              <a:t>САМОВЫДВИЖЕНЦЫ</a:t>
            </a:r>
          </a:p>
          <a:p>
            <a:pPr algn="just"/>
            <a:r>
              <a:rPr lang="ru-RU" sz="1600" b="1" dirty="0">
                <a:latin typeface="Muller Regular" charset="-52"/>
              </a:rPr>
              <a:t>(ПРОХОДЯТ дополнительный отбор): </a:t>
            </a:r>
          </a:p>
          <a:p>
            <a:pPr algn="just"/>
            <a:r>
              <a:rPr lang="ru-RU" sz="1600" b="1" dirty="0">
                <a:latin typeface="Muller Regular" charset="-52"/>
              </a:rPr>
              <a:t>1 конкурсант + 2 человека группа поддержки + </a:t>
            </a:r>
          </a:p>
          <a:p>
            <a:pPr algn="just"/>
            <a:r>
              <a:rPr lang="ru-RU" sz="1600" b="1" dirty="0">
                <a:latin typeface="Muller Regular" charset="-52"/>
              </a:rPr>
              <a:t>1 руководитель делегации</a:t>
            </a:r>
          </a:p>
          <a:p>
            <a:pPr algn="ctr"/>
            <a:endParaRPr lang="ru-RU" sz="1400" b="1" dirty="0">
              <a:latin typeface="TT Norms ExtraBold" panose="02000503040000020004" pitchFamily="2" charset="-52"/>
            </a:endParaRPr>
          </a:p>
          <a:p>
            <a:pPr algn="ctr"/>
            <a:endParaRPr lang="ru-RU" sz="1400" b="1" dirty="0">
              <a:latin typeface="TT Norms ExtraBold" panose="02000503040000020004" pitchFamily="2" charset="-52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D6764A9-2244-4E3A-965C-C9650BC6C0E1}"/>
              </a:ext>
            </a:extLst>
          </p:cNvPr>
          <p:cNvSpPr/>
          <p:nvPr/>
        </p:nvSpPr>
        <p:spPr>
          <a:xfrm>
            <a:off x="5818909" y="2730356"/>
            <a:ext cx="6251171" cy="186793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A0D884-CC71-449C-8792-250585417F23}"/>
              </a:ext>
            </a:extLst>
          </p:cNvPr>
          <p:cNvSpPr/>
          <p:nvPr/>
        </p:nvSpPr>
        <p:spPr>
          <a:xfrm>
            <a:off x="6096000" y="2916821"/>
            <a:ext cx="58477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Muller Regular" charset="-52"/>
              </a:rPr>
              <a:t>Приказ Министерства образования и науки Челябинской области от 29.11.2023 г. № 03/2841 (п.56), приказ ГБУДО «Областной Центр дополнительного образования детей» от 31.01.2024 г. № 96</a:t>
            </a:r>
            <a:endParaRPr lang="ru-RU" sz="1200" b="1" dirty="0">
              <a:latin typeface="Muller Regular" charset="-52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3044F1A-8325-47B3-8645-D08B0459654A}"/>
              </a:ext>
            </a:extLst>
          </p:cNvPr>
          <p:cNvSpPr/>
          <p:nvPr/>
        </p:nvSpPr>
        <p:spPr>
          <a:xfrm>
            <a:off x="3714356" y="5318119"/>
            <a:ext cx="4763288" cy="125790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latin typeface="Muller Regular" charset="-52"/>
                <a:hlinkClick r:id="rId9"/>
              </a:rPr>
              <a:t>https://vk.com/uchenik_goda_74</a:t>
            </a:r>
            <a:endParaRPr lang="ru-RU" dirty="0">
              <a:latin typeface="Muller Regular" charset="-52"/>
            </a:endParaRPr>
          </a:p>
          <a:p>
            <a:r>
              <a:rPr lang="en-US" dirty="0">
                <a:latin typeface="Muller Regular" charset="-52"/>
                <a:hlinkClick r:id="rId10"/>
              </a:rPr>
              <a:t>https://vk.com/ocdod74</a:t>
            </a:r>
            <a:endParaRPr lang="ru-RU" dirty="0">
              <a:latin typeface="Muller Regular" charset="-52"/>
            </a:endParaRPr>
          </a:p>
          <a:p>
            <a:r>
              <a:rPr lang="en-US" dirty="0">
                <a:latin typeface="Muller Regular" charset="-52"/>
                <a:hlinkClick r:id="rId11"/>
              </a:rPr>
              <a:t>http://ocdod74.ru/</a:t>
            </a:r>
            <a:r>
              <a:rPr lang="ru-RU" dirty="0">
                <a:latin typeface="Muller Regular" charset="-52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21627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8184E-EC37-BB26-B1F2-E3037281D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9F1A00-DD36-56DC-2CBA-82DA69C74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F816ACB-364C-531B-78FD-CBE39B904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/>
          <a:stretch/>
        </p:blipFill>
        <p:spPr bwMode="auto">
          <a:xfrm>
            <a:off x="1389754" y="259438"/>
            <a:ext cx="8373344" cy="633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9A295ACA-5ABE-BB46-3159-6FD7A3B790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447" y="165406"/>
          <a:ext cx="2568215" cy="705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CorelDRAW" r:id="rId5" imgW="3726627" imgH="1024618" progId="CorelDraw.Graphic.22">
                  <p:embed/>
                </p:oleObj>
              </mc:Choice>
              <mc:Fallback>
                <p:oleObj name="CorelDRAW" r:id="rId5" imgW="3726627" imgH="1024618" progId="CorelDraw.Graphic.22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9A295ACA-5ABE-BB46-3159-6FD7A3B790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0447" y="165406"/>
                        <a:ext cx="2568215" cy="705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9298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2EB7A2-008C-49F5-A05C-5524CF0C139F}"/>
              </a:ext>
            </a:extLst>
          </p:cNvPr>
          <p:cNvSpPr/>
          <p:nvPr/>
        </p:nvSpPr>
        <p:spPr>
          <a:xfrm>
            <a:off x="969543" y="200860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Muller Regular" pitchFamily="50" charset="-52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63DAE88-055A-44BC-870B-41E71CFB93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CorelDRAW" r:id="rId3" imgW="3726627" imgH="1024618" progId="CorelDraw.Graphic.22">
                  <p:embed/>
                </p:oleObj>
              </mc:Choice>
              <mc:Fallback>
                <p:oleObj name="CorelDRAW" r:id="rId3" imgW="3726627" imgH="1024618" progId="CorelDraw.Graphic.22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363DAE88-055A-44BC-870B-41E71CFB93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F5FCFCB-09E3-442E-AD5F-861EC2922218}"/>
              </a:ext>
            </a:extLst>
          </p:cNvPr>
          <p:cNvSpPr/>
          <p:nvPr/>
        </p:nvSpPr>
        <p:spPr>
          <a:xfrm>
            <a:off x="332244" y="833919"/>
            <a:ext cx="6096000" cy="636082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127E59-F3E0-416C-9684-E3CFD169D46E}"/>
              </a:ext>
            </a:extLst>
          </p:cNvPr>
          <p:cNvSpPr/>
          <p:nvPr/>
        </p:nvSpPr>
        <p:spPr>
          <a:xfrm>
            <a:off x="574937" y="833919"/>
            <a:ext cx="2167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Дебаты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D2D6D2-C16E-4D6D-8B8B-A6EA80440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458" y="2113799"/>
            <a:ext cx="458479" cy="4584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5E6848-4584-4FEC-8BDD-C3C8A9DC48C9}"/>
              </a:ext>
            </a:extLst>
          </p:cNvPr>
          <p:cNvSpPr/>
          <p:nvPr/>
        </p:nvSpPr>
        <p:spPr>
          <a:xfrm>
            <a:off x="756412" y="2047875"/>
            <a:ext cx="567939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Muller Regular" charset="-52"/>
              </a:rPr>
              <a:t>Интеллектуальная игра, в которой команды примерно по 3-4 человека отстаивают позиции «За» и «Против» по заявленной теме. </a:t>
            </a:r>
          </a:p>
          <a:p>
            <a:pPr algn="just"/>
            <a:endParaRPr lang="ru-RU" sz="1600" dirty="0">
              <a:latin typeface="Muller Regular" charset="-52"/>
            </a:endParaRPr>
          </a:p>
          <a:p>
            <a:pPr algn="just"/>
            <a:r>
              <a:rPr lang="ru-RU" sz="1600" dirty="0">
                <a:latin typeface="Muller Regular" charset="-52"/>
              </a:rPr>
              <a:t>4 раунда:</a:t>
            </a:r>
          </a:p>
          <a:p>
            <a:pPr algn="just"/>
            <a:r>
              <a:rPr lang="ru-RU" sz="1600" dirty="0">
                <a:latin typeface="Muller Regular" charset="-52"/>
              </a:rPr>
              <a:t>- заявление позиции;</a:t>
            </a:r>
          </a:p>
          <a:p>
            <a:pPr algn="just"/>
            <a:r>
              <a:rPr lang="ru-RU" sz="1600" dirty="0">
                <a:latin typeface="Muller Regular" charset="-52"/>
              </a:rPr>
              <a:t>- критика оппонентов;</a:t>
            </a:r>
          </a:p>
          <a:p>
            <a:pPr algn="just"/>
            <a:r>
              <a:rPr lang="ru-RU" sz="1600" dirty="0">
                <a:latin typeface="Muller Regular" charset="-52"/>
              </a:rPr>
              <a:t>- вопросы и ответы (не менее 2 вопросов от каждой команды);</a:t>
            </a:r>
          </a:p>
          <a:p>
            <a:pPr algn="just"/>
            <a:r>
              <a:rPr lang="ru-RU" sz="1600" dirty="0">
                <a:latin typeface="Muller Regular" charset="-52"/>
              </a:rPr>
              <a:t>- заключительное слово. </a:t>
            </a:r>
          </a:p>
          <a:p>
            <a:pPr algn="just"/>
            <a:endParaRPr lang="ru-RU" sz="1600" dirty="0">
              <a:latin typeface="Muller Regular" charset="-52"/>
            </a:endParaRPr>
          </a:p>
          <a:p>
            <a:pPr algn="just"/>
            <a:r>
              <a:rPr lang="ru-RU" sz="1600" dirty="0">
                <a:latin typeface="Muller Regular" charset="-52"/>
              </a:rPr>
              <a:t>Каждая команда сыграет одну игру! </a:t>
            </a:r>
          </a:p>
          <a:p>
            <a:pPr algn="just"/>
            <a:r>
              <a:rPr lang="ru-RU" sz="1600" dirty="0">
                <a:latin typeface="Muller Regular" charset="-52"/>
              </a:rPr>
              <a:t>Тема каждой игры будет озвучена заранее. </a:t>
            </a:r>
          </a:p>
          <a:p>
            <a:pPr algn="just"/>
            <a:endParaRPr lang="ru-RU" sz="1600" dirty="0">
              <a:latin typeface="Muller Regular" charset="-52"/>
            </a:endParaRPr>
          </a:p>
          <a:p>
            <a:pPr algn="just"/>
            <a:endParaRPr lang="ru-RU" sz="1600" dirty="0">
              <a:latin typeface="Muller Regular" charset="-52"/>
            </a:endParaRPr>
          </a:p>
          <a:p>
            <a:pPr algn="just"/>
            <a:endParaRPr lang="ru-RU" sz="1600" dirty="0">
              <a:latin typeface="Muller Regular" charset="-52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2262EE1-6B45-4B15-BC1E-38FB5D99D071}"/>
              </a:ext>
            </a:extLst>
          </p:cNvPr>
          <p:cNvSpPr/>
          <p:nvPr/>
        </p:nvSpPr>
        <p:spPr>
          <a:xfrm>
            <a:off x="7522709" y="2047646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Критерии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125B5E-B8A7-4F22-91F9-485503FA55E6}"/>
              </a:ext>
            </a:extLst>
          </p:cNvPr>
          <p:cNvSpPr/>
          <p:nvPr/>
        </p:nvSpPr>
        <p:spPr>
          <a:xfrm>
            <a:off x="7531009" y="2666050"/>
            <a:ext cx="41396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uller Regular" charset="-52"/>
              </a:rPr>
              <a:t>содержательность выступления (доказательность, аргументация, правильность определений);</a:t>
            </a:r>
          </a:p>
          <a:p>
            <a:pPr algn="just"/>
            <a:r>
              <a:rPr lang="ru-RU" sz="1400" dirty="0">
                <a:latin typeface="Muller Regular" charset="-52"/>
              </a:rPr>
              <a:t>структура выступлений (логичность выступлений, соблюдение хронологий, соблюдений регламента, последовательность и структурированность речи);</a:t>
            </a:r>
          </a:p>
          <a:p>
            <a:pPr algn="just"/>
            <a:r>
              <a:rPr lang="ru-RU" sz="1400" dirty="0">
                <a:latin typeface="Muller Regular" charset="-52"/>
              </a:rPr>
              <a:t>структура речи (последовательность и структурированность речи, отсутствие речевых ошибок, четкая дикция и эмоциональность);</a:t>
            </a:r>
          </a:p>
          <a:p>
            <a:pPr algn="just"/>
            <a:r>
              <a:rPr lang="ru-RU" sz="1400" dirty="0">
                <a:latin typeface="Muller Regular" charset="-52"/>
              </a:rPr>
              <a:t>личный вклад в результат работы команды;</a:t>
            </a:r>
          </a:p>
          <a:p>
            <a:pPr algn="just"/>
            <a:r>
              <a:rPr lang="ru-RU" sz="1400" dirty="0">
                <a:latin typeface="Muller Regular" charset="-52"/>
              </a:rPr>
              <a:t>управление процессом.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92EB9F-89B0-D5DF-F544-F91F8E6AA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62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41675-0319-18D6-6517-E706FD0EE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075458D-2078-2731-B000-3B2AE216A27E}"/>
              </a:ext>
            </a:extLst>
          </p:cNvPr>
          <p:cNvSpPr/>
          <p:nvPr/>
        </p:nvSpPr>
        <p:spPr>
          <a:xfrm>
            <a:off x="873149" y="1109990"/>
            <a:ext cx="5719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Дебаты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BFCE379-80FA-6541-356C-8ABA0CC0228C}"/>
              </a:ext>
            </a:extLst>
          </p:cNvPr>
          <p:cNvSpPr/>
          <p:nvPr/>
        </p:nvSpPr>
        <p:spPr>
          <a:xfrm>
            <a:off x="873149" y="976277"/>
            <a:ext cx="5479385" cy="790646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533BD94D-DFF4-7CA5-E634-CB601EA6C0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CorelDRAW" r:id="rId3" imgW="3726627" imgH="1024618" progId="CorelDraw.Graphic.22">
                  <p:embed/>
                </p:oleObj>
              </mc:Choice>
              <mc:Fallback>
                <p:oleObj name="CorelDRAW" r:id="rId3" imgW="3726627" imgH="1024618" progId="CorelDraw.Graphic.22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533BD94D-DFF4-7CA5-E634-CB601EA6C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29239A-6E32-4E77-4697-253C7F3A90B7}"/>
              </a:ext>
            </a:extLst>
          </p:cNvPr>
          <p:cNvSpPr/>
          <p:nvPr/>
        </p:nvSpPr>
        <p:spPr>
          <a:xfrm>
            <a:off x="6672046" y="3493800"/>
            <a:ext cx="49621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Muller Regular" charset="-52"/>
              </a:rPr>
              <a:t>Может быть полезным </a:t>
            </a:r>
          </a:p>
          <a:p>
            <a:pPr algn="just"/>
            <a:r>
              <a:rPr lang="ru-RU" sz="3200" dirty="0">
                <a:latin typeface="Muller Regular" charset="-52"/>
              </a:rPr>
              <a:t>при подготовке!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365A7-C0E8-71FA-8C6D-7107BD7FF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66" y="2010142"/>
            <a:ext cx="4357356" cy="43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931B7E-1EDB-1B43-66E6-35837C340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88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E24014-381A-4992-8C37-160B56C8C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91" y="5926412"/>
            <a:ext cx="1716531" cy="61620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E6E8479-0DA5-4336-8AEF-A8FF37289EB8}"/>
              </a:ext>
            </a:extLst>
          </p:cNvPr>
          <p:cNvSpPr/>
          <p:nvPr/>
        </p:nvSpPr>
        <p:spPr>
          <a:xfrm>
            <a:off x="716390" y="653089"/>
            <a:ext cx="4914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Контакты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7087FBF-C2BC-4D0A-87B9-4782A64C0F5B}"/>
              </a:ext>
            </a:extLst>
          </p:cNvPr>
          <p:cNvSpPr/>
          <p:nvPr/>
        </p:nvSpPr>
        <p:spPr>
          <a:xfrm>
            <a:off x="4746517" y="928448"/>
            <a:ext cx="68800" cy="376468"/>
          </a:xfrm>
          <a:prstGeom prst="rect">
            <a:avLst/>
          </a:prstGeom>
          <a:solidFill>
            <a:srgbClr val="F8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5919CDC-CDF1-4E20-98C9-553E2BDC7E88}"/>
              </a:ext>
            </a:extLst>
          </p:cNvPr>
          <p:cNvSpPr/>
          <p:nvPr/>
        </p:nvSpPr>
        <p:spPr>
          <a:xfrm>
            <a:off x="0" y="6431280"/>
            <a:ext cx="121920" cy="426720"/>
          </a:xfrm>
          <a:prstGeom prst="rect">
            <a:avLst/>
          </a:prstGeom>
          <a:solidFill>
            <a:srgbClr val="F8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9A8B74C-B354-404C-8E2F-66BBAD330E3E}"/>
              </a:ext>
            </a:extLst>
          </p:cNvPr>
          <p:cNvSpPr/>
          <p:nvPr/>
        </p:nvSpPr>
        <p:spPr>
          <a:xfrm>
            <a:off x="716390" y="1774428"/>
            <a:ext cx="110814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Информация о конкурсе, документы: </a:t>
            </a:r>
          </a:p>
          <a:p>
            <a:r>
              <a:rPr lang="ru-RU" sz="2400" dirty="0">
                <a:solidFill>
                  <a:srgbClr val="FFFF00"/>
                </a:solidFill>
                <a:latin typeface="Muller Regular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https://vk.com/uchenik_goda_74</a:t>
            </a:r>
            <a:r>
              <a:rPr lang="ru-RU" sz="2400" dirty="0">
                <a:solidFill>
                  <a:srgbClr val="FFFF00"/>
                </a:solidFill>
                <a:latin typeface="Muller Regular" charset="-52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Muller Regular" charset="-5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https://vk.com/ocdod74</a:t>
            </a:r>
            <a:r>
              <a:rPr lang="ru-RU" sz="2400" dirty="0">
                <a:solidFill>
                  <a:srgbClr val="FFFF00"/>
                </a:solidFill>
                <a:latin typeface="Muller Regular" charset="-52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Muller Regular" charset="-5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http://ocdod74.ru/</a:t>
            </a:r>
            <a:r>
              <a:rPr lang="ru-RU" sz="2400" dirty="0">
                <a:solidFill>
                  <a:srgbClr val="FFFF00"/>
                </a:solidFill>
                <a:latin typeface="Muller Regular" charset="-52"/>
              </a:rPr>
              <a:t>  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Muller Regular" pitchFamily="50" charset="-52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Дополнительная информация: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Полозок Юлия Валентиновна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8 (351) 225-01-08, 89226329103</a:t>
            </a:r>
          </a:p>
          <a:p>
            <a:pPr algn="just"/>
            <a:r>
              <a:rPr lang="en-US" sz="2400" dirty="0">
                <a:solidFill>
                  <a:srgbClr val="FFFF00"/>
                </a:solidFill>
                <a:latin typeface="Muller Regular" pitchFamily="50" charset="-5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https://vk.com/polozylia</a:t>
            </a:r>
            <a:endParaRPr lang="ru-RU" sz="2400" dirty="0">
              <a:solidFill>
                <a:srgbClr val="FFFF00"/>
              </a:solidFill>
              <a:latin typeface="Muller Regular" pitchFamily="50" charset="-52"/>
            </a:endParaRPr>
          </a:p>
          <a:p>
            <a:pPr algn="just"/>
            <a:endParaRPr lang="ru-RU" sz="2400" dirty="0">
              <a:solidFill>
                <a:schemeClr val="bg1"/>
              </a:solidFill>
              <a:latin typeface="Muller Regular" pitchFamily="50" charset="-52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Наймиллер Оскар Евгеньевич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8 (351) 225-01-08, 89995853505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Muller Regular" pitchFamily="50" charset="-52"/>
                <a:hlinkClick r:id="rId8"/>
              </a:rPr>
              <a:t>https://vk.com/naymilleroe</a:t>
            </a:r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3583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13840-5BE8-4100-A0B9-8B59DD287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07E34D-9186-40FB-A52F-9A6C8C634BA3}"/>
              </a:ext>
            </a:extLst>
          </p:cNvPr>
          <p:cNvSpPr/>
          <p:nvPr/>
        </p:nvSpPr>
        <p:spPr>
          <a:xfrm>
            <a:off x="873149" y="904634"/>
            <a:ext cx="24577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Заявка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D7F7AAD-2128-4BFD-A9C1-38A4B0A301CC}"/>
              </a:ext>
            </a:extLst>
          </p:cNvPr>
          <p:cNvSpPr/>
          <p:nvPr/>
        </p:nvSpPr>
        <p:spPr>
          <a:xfrm>
            <a:off x="873149" y="976277"/>
            <a:ext cx="5479385" cy="790646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14CAB38-7F61-47BB-B4D7-BFA11B63A2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219795"/>
              </p:ext>
            </p:extLst>
          </p:nvPr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CorelDRAW" r:id="rId4" imgW="3726627" imgH="1024618" progId="CorelDraw.Graphic.22">
                  <p:embed/>
                </p:oleObj>
              </mc:Choice>
              <mc:Fallback>
                <p:oleObj name="CorelDRAW" r:id="rId4" imgW="3726627" imgH="1024618" progId="CorelDraw.Graphic.22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8870A540-A3EF-48C4-8A40-17248D4211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0D962E-E8E2-4698-8924-D10A86B2049B}"/>
              </a:ext>
            </a:extLst>
          </p:cNvPr>
          <p:cNvSpPr/>
          <p:nvPr/>
        </p:nvSpPr>
        <p:spPr>
          <a:xfrm>
            <a:off x="873149" y="1469234"/>
            <a:ext cx="5479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Muller Regular" charset="-52"/>
              </a:rPr>
              <a:t>ПОБЕДИТЕЛИ МУНИЦИПАЛЬНОГО ЭТАПА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389F19-74E9-4F7A-85AB-1DA91B6A7573}"/>
              </a:ext>
            </a:extLst>
          </p:cNvPr>
          <p:cNvSpPr/>
          <p:nvPr/>
        </p:nvSpPr>
        <p:spPr>
          <a:xfrm>
            <a:off x="873148" y="1900901"/>
            <a:ext cx="92952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1600" dirty="0">
                <a:latin typeface="Muller Regular" charset="-52"/>
              </a:rPr>
              <a:t>заявка на участие в конкурсе в формате pdf (приложение 1); </a:t>
            </a:r>
          </a:p>
          <a:p>
            <a:r>
              <a:rPr lang="ru-RU" sz="1600" dirty="0">
                <a:latin typeface="Muller Regular" charset="-52"/>
              </a:rPr>
              <a:t>2) справка об успеваемости по итогам первого полугодия 2023-2024 учебного года, заверенная руководителем организации в формате pdf; </a:t>
            </a:r>
          </a:p>
          <a:p>
            <a:r>
              <a:rPr lang="ru-RU" sz="1600" dirty="0">
                <a:latin typeface="Muller Regular" charset="-52"/>
              </a:rPr>
              <a:t>3) видеоролик, описывающий деятельность и достижения участника, не менее чем за 1 и не более чем за 2 года (не более 1,5 минут) в формате MP4;</a:t>
            </a:r>
          </a:p>
          <a:p>
            <a:r>
              <a:rPr lang="ru-RU" sz="1600" dirty="0">
                <a:latin typeface="Muller Regular" charset="-52"/>
              </a:rPr>
              <a:t>4) портфолио участника конкурса: ксерокопии грамот, дипломов, подтверждающих достижения участника конкурса в муниципальных, региональных, всероссийских и международных олимпиадах, конкурсных мероприятиях, соревнованиях по итогам участия в 2022, 2023, 2024 годах одним файлом в формате pdf;</a:t>
            </a:r>
          </a:p>
          <a:p>
            <a:r>
              <a:rPr lang="ru-RU" sz="1600" dirty="0">
                <a:latin typeface="Muller Regular" charset="-52"/>
              </a:rPr>
              <a:t>5) отзывы общественных организаций, организаций дополнительного образования, учреждений культуры и спорта о деятельности участника конкурса (не более 5 штук) одним файлом в формате pdf; </a:t>
            </a:r>
          </a:p>
          <a:p>
            <a:r>
              <a:rPr lang="ru-RU" sz="1600" dirty="0">
                <a:latin typeface="Muller Regular" charset="-52"/>
              </a:rPr>
              <a:t>6) личная фотография участника конкурса (портретная, хорошего качества) </a:t>
            </a:r>
          </a:p>
          <a:p>
            <a:r>
              <a:rPr lang="ru-RU" sz="1600" dirty="0">
                <a:latin typeface="Muller Regular" charset="-52"/>
              </a:rPr>
              <a:t>в формате jpeg; </a:t>
            </a:r>
          </a:p>
          <a:p>
            <a:r>
              <a:rPr lang="ru-RU" sz="1600" dirty="0">
                <a:latin typeface="Muller Regular" charset="-52"/>
              </a:rPr>
              <a:t>7) согласие на обработку персональных данных в формате pdf (приложение 3,4).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FBC782A-4904-4FC8-B849-890BF7AE25A7}"/>
              </a:ext>
            </a:extLst>
          </p:cNvPr>
          <p:cNvSpPr/>
          <p:nvPr/>
        </p:nvSpPr>
        <p:spPr>
          <a:xfrm>
            <a:off x="3612841" y="5974934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B6C7EA-3F4F-470B-A458-72CAA3521ACC}"/>
              </a:ext>
            </a:extLst>
          </p:cNvPr>
          <p:cNvSpPr/>
          <p:nvPr/>
        </p:nvSpPr>
        <p:spPr>
          <a:xfrm>
            <a:off x="3612841" y="6006508"/>
            <a:ext cx="4285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Dela Gothic One" panose="00000500000000000000" pitchFamily="2" charset="-128"/>
                <a:ea typeface="Dela Gothic One" panose="00000500000000000000" pitchFamily="2" charset="-128"/>
              </a:rPr>
              <a:t>07 марта 2024 г.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B762C9-6281-4B9F-AE4C-74D8054AF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534" y="3995892"/>
            <a:ext cx="5752295" cy="32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28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13840-5BE8-4100-A0B9-8B59DD287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07E34D-9186-40FB-A52F-9A6C8C634BA3}"/>
              </a:ext>
            </a:extLst>
          </p:cNvPr>
          <p:cNvSpPr/>
          <p:nvPr/>
        </p:nvSpPr>
        <p:spPr>
          <a:xfrm>
            <a:off x="873149" y="904634"/>
            <a:ext cx="24577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Заявка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D7F7AAD-2128-4BFD-A9C1-38A4B0A301CC}"/>
              </a:ext>
            </a:extLst>
          </p:cNvPr>
          <p:cNvSpPr/>
          <p:nvPr/>
        </p:nvSpPr>
        <p:spPr>
          <a:xfrm>
            <a:off x="873149" y="976277"/>
            <a:ext cx="5479385" cy="790646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14CAB38-7F61-47BB-B4D7-BFA11B63A2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CorelDRAW" r:id="rId4" imgW="3726627" imgH="1024618" progId="CorelDraw.Graphic.22">
                  <p:embed/>
                </p:oleObj>
              </mc:Choice>
              <mc:Fallback>
                <p:oleObj name="CorelDRAW" r:id="rId4" imgW="3726627" imgH="1024618" progId="CorelDraw.Graphic.22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114CAB38-7F61-47BB-B4D7-BFA11B63A2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0D962E-E8E2-4698-8924-D10A86B2049B}"/>
              </a:ext>
            </a:extLst>
          </p:cNvPr>
          <p:cNvSpPr/>
          <p:nvPr/>
        </p:nvSpPr>
        <p:spPr>
          <a:xfrm>
            <a:off x="873148" y="1469234"/>
            <a:ext cx="2786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Muller Regular" charset="-52"/>
              </a:rPr>
              <a:t>САМОВЫДВИЖЕНЦЫ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389F19-74E9-4F7A-85AB-1DA91B6A7573}"/>
              </a:ext>
            </a:extLst>
          </p:cNvPr>
          <p:cNvSpPr/>
          <p:nvPr/>
        </p:nvSpPr>
        <p:spPr>
          <a:xfrm>
            <a:off x="873148" y="1900901"/>
            <a:ext cx="92952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1600" dirty="0">
                <a:latin typeface="Muller Regular" charset="-52"/>
              </a:rPr>
              <a:t>заявка на участие в конкурсе в формате pdf (приложение 2); </a:t>
            </a:r>
          </a:p>
          <a:p>
            <a:r>
              <a:rPr lang="ru-RU" sz="1600" dirty="0">
                <a:latin typeface="Muller Regular" charset="-52"/>
              </a:rPr>
              <a:t>2) справка об успеваемости по итогам первого полугодия 2023-2024 учебного года, заверенная руководителем организации в формате pdf; </a:t>
            </a:r>
          </a:p>
          <a:p>
            <a:r>
              <a:rPr lang="ru-RU" sz="1600" dirty="0">
                <a:latin typeface="Muller Regular" charset="-52"/>
              </a:rPr>
              <a:t>3) видеоролик, описывающий деятельность и достижения участника, не менее чем за 1 и не более чем за 2 года (не более 1,5 минут) в формате MP4;</a:t>
            </a:r>
          </a:p>
          <a:p>
            <a:r>
              <a:rPr lang="ru-RU" sz="1600" dirty="0">
                <a:latin typeface="Muller Regular" charset="-52"/>
              </a:rPr>
              <a:t>4) портфолио участника конкурса: ксерокопии грамот, дипломов, подтверждающих достижения участника конкурса в муниципальных, региональных, всероссийских и международных олимпиадах, конкурсных мероприятиях, соревнованиях по итогам участия в 2022, 2023, 2024 годах одним файлом в формате pdf;</a:t>
            </a:r>
          </a:p>
          <a:p>
            <a:r>
              <a:rPr lang="ru-RU" sz="1600" dirty="0">
                <a:latin typeface="Muller Regular" charset="-52"/>
              </a:rPr>
              <a:t>5) отзывы общественных организаций, организаций дополнительного образования, учреждений культуры и спорта о деятельности участника конкурса (не более 5 штук) одним файлом в формате pdf; </a:t>
            </a:r>
          </a:p>
          <a:p>
            <a:r>
              <a:rPr lang="ru-RU" sz="1600" dirty="0">
                <a:latin typeface="Muller Regular" charset="-52"/>
              </a:rPr>
              <a:t>6) личная фотография участника конкурса (портретная, хорошего качества) </a:t>
            </a:r>
          </a:p>
          <a:p>
            <a:r>
              <a:rPr lang="ru-RU" sz="1600" dirty="0">
                <a:latin typeface="Muller Regular" charset="-52"/>
              </a:rPr>
              <a:t>в формате jpeg; </a:t>
            </a:r>
          </a:p>
          <a:p>
            <a:r>
              <a:rPr lang="ru-RU" sz="1600" dirty="0">
                <a:latin typeface="Muller Regular" charset="-52"/>
              </a:rPr>
              <a:t>7) согласие на обработку персональных данных в формате pdf (приложение 3,4).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FBC782A-4904-4FC8-B849-890BF7AE25A7}"/>
              </a:ext>
            </a:extLst>
          </p:cNvPr>
          <p:cNvSpPr/>
          <p:nvPr/>
        </p:nvSpPr>
        <p:spPr>
          <a:xfrm>
            <a:off x="3612841" y="5974934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B6C7EA-3F4F-470B-A458-72CAA3521ACC}"/>
              </a:ext>
            </a:extLst>
          </p:cNvPr>
          <p:cNvSpPr/>
          <p:nvPr/>
        </p:nvSpPr>
        <p:spPr>
          <a:xfrm>
            <a:off x="3612841" y="6006508"/>
            <a:ext cx="4285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Dela Gothic One" panose="00000500000000000000" pitchFamily="2" charset="-128"/>
                <a:ea typeface="Dela Gothic One" panose="00000500000000000000" pitchFamily="2" charset="-128"/>
              </a:rPr>
              <a:t>07 марта 2024 г.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ECC33C-AA7C-490D-AAF8-7FAF9C7A0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534" y="3995892"/>
            <a:ext cx="5752295" cy="32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78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D3792F-9E38-4524-B6CE-190F464FE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2EB7A2-008C-49F5-A05C-5524CF0C139F}"/>
              </a:ext>
            </a:extLst>
          </p:cNvPr>
          <p:cNvSpPr/>
          <p:nvPr/>
        </p:nvSpPr>
        <p:spPr>
          <a:xfrm>
            <a:off x="969543" y="200860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Muller Regular" pitchFamily="50" charset="-52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63DAE88-055A-44BC-870B-41E71CFB93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CorelDRAW" r:id="rId5" imgW="3726627" imgH="1024618" progId="CorelDraw.Graphic.22">
                  <p:embed/>
                </p:oleObj>
              </mc:Choice>
              <mc:Fallback>
                <p:oleObj name="CorelDRAW" r:id="rId5" imgW="3726627" imgH="1024618" progId="CorelDraw.Graphic.22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363DAE88-055A-44BC-870B-41E71CFB93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F5FCFCB-09E3-442E-AD5F-861EC2922218}"/>
              </a:ext>
            </a:extLst>
          </p:cNvPr>
          <p:cNvSpPr/>
          <p:nvPr/>
        </p:nvSpPr>
        <p:spPr>
          <a:xfrm>
            <a:off x="444718" y="911771"/>
            <a:ext cx="6006448" cy="850644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127E59-F3E0-416C-9684-E3CFD169D46E}"/>
              </a:ext>
            </a:extLst>
          </p:cNvPr>
          <p:cNvSpPr/>
          <p:nvPr/>
        </p:nvSpPr>
        <p:spPr>
          <a:xfrm>
            <a:off x="595879" y="1044672"/>
            <a:ext cx="5341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Конкурсные испытания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467B450-DD05-40C7-8FD4-8D9924BE28CA}"/>
              </a:ext>
            </a:extLst>
          </p:cNvPr>
          <p:cNvSpPr/>
          <p:nvPr/>
        </p:nvSpPr>
        <p:spPr>
          <a:xfrm>
            <a:off x="1018127" y="2316378"/>
            <a:ext cx="4497033" cy="68509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С подготовкой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A8D3C84-FE07-4E2C-B078-2DD8103CC5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0865" y="2047293"/>
            <a:ext cx="458338" cy="6850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7E27520-FA87-4CD4-851C-692DC7BF51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23269" y="2047293"/>
            <a:ext cx="458338" cy="6850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4DFE8BA-52D9-404F-BF72-7F2DB5242D52}"/>
              </a:ext>
            </a:extLst>
          </p:cNvPr>
          <p:cNvSpPr/>
          <p:nvPr/>
        </p:nvSpPr>
        <p:spPr>
          <a:xfrm>
            <a:off x="6676842" y="2316378"/>
            <a:ext cx="4497033" cy="68509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Импровизационные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03CC339-5E66-4981-951F-C5E84112EB57}"/>
              </a:ext>
            </a:extLst>
          </p:cNvPr>
          <p:cNvSpPr/>
          <p:nvPr/>
        </p:nvSpPr>
        <p:spPr>
          <a:xfrm>
            <a:off x="444718" y="3193971"/>
            <a:ext cx="52829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Muller Regular" charset="-52"/>
              </a:rPr>
              <a:t>1) Портфолио участника конкурса; </a:t>
            </a:r>
          </a:p>
          <a:p>
            <a:r>
              <a:rPr lang="ru-RU" b="1" dirty="0">
                <a:latin typeface="Muller Regular" charset="-52"/>
              </a:rPr>
              <a:t>2) Творческая презентация конкурсанта;</a:t>
            </a:r>
          </a:p>
          <a:p>
            <a:r>
              <a:rPr lang="ru-RU" b="1" dirty="0">
                <a:latin typeface="Muller Regular" charset="-52"/>
              </a:rPr>
              <a:t>3) Краеведческий конкурс «Узнай Урал»;</a:t>
            </a:r>
          </a:p>
          <a:p>
            <a:r>
              <a:rPr lang="ru-RU" b="1" dirty="0">
                <a:latin typeface="Muller Regular" charset="-52"/>
              </a:rPr>
              <a:t>4) Конкурс инфографики «История успеха»;</a:t>
            </a:r>
          </a:p>
          <a:p>
            <a:r>
              <a:rPr lang="ru-RU" b="1" dirty="0">
                <a:latin typeface="Muller Regular" charset="-52"/>
              </a:rPr>
              <a:t>5) Презентация успешной практики.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5827A8C-5A80-4ED3-9E9B-AE3149906B82}"/>
              </a:ext>
            </a:extLst>
          </p:cNvPr>
          <p:cNvSpPr/>
          <p:nvPr/>
        </p:nvSpPr>
        <p:spPr>
          <a:xfrm>
            <a:off x="6598618" y="3191991"/>
            <a:ext cx="55933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b="1" dirty="0">
                <a:latin typeface="Muller Regular" charset="-52"/>
              </a:rPr>
              <a:t>Интеллектуальный конкурс; </a:t>
            </a:r>
          </a:p>
          <a:p>
            <a:pPr marL="342900" indent="-342900">
              <a:buAutoNum type="arabicParenR"/>
            </a:pPr>
            <a:r>
              <a:rPr lang="ru-RU" b="1" dirty="0">
                <a:latin typeface="Muller Regular" charset="-52"/>
              </a:rPr>
              <a:t>Конкурсное испытание «Проектный офис»;</a:t>
            </a:r>
          </a:p>
          <a:p>
            <a:pPr marL="342900" indent="-342900">
              <a:buAutoNum type="arabicParenR"/>
            </a:pPr>
            <a:r>
              <a:rPr lang="ru-RU" b="1" dirty="0">
                <a:latin typeface="Muller Regular" charset="-52"/>
              </a:rPr>
              <a:t>Конкурсное испытание «Оценка компетенций»;</a:t>
            </a:r>
          </a:p>
          <a:p>
            <a:pPr marL="342900" indent="-342900">
              <a:buAutoNum type="arabicParenR"/>
            </a:pPr>
            <a:r>
              <a:rPr lang="ru-RU" b="1" dirty="0">
                <a:latin typeface="Muller Regular" charset="-52"/>
              </a:rPr>
              <a:t>Конкурсное испытание «Дебаты».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E163256-60C7-4D1A-898A-9DDE8B93600F}"/>
              </a:ext>
            </a:extLst>
          </p:cNvPr>
          <p:cNvSpPr/>
          <p:nvPr/>
        </p:nvSpPr>
        <p:spPr>
          <a:xfrm>
            <a:off x="1810791" y="4805473"/>
            <a:ext cx="4285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22C37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Подготовка: 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8451E41-FF93-41D7-8162-5870ABDA0402}"/>
              </a:ext>
            </a:extLst>
          </p:cNvPr>
          <p:cNvSpPr/>
          <p:nvPr/>
        </p:nvSpPr>
        <p:spPr>
          <a:xfrm>
            <a:off x="1413570" y="4773897"/>
            <a:ext cx="3345283" cy="524815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83224C4-47BD-41A5-A25E-1ABA5D791F4C}"/>
              </a:ext>
            </a:extLst>
          </p:cNvPr>
          <p:cNvSpPr/>
          <p:nvPr/>
        </p:nvSpPr>
        <p:spPr>
          <a:xfrm>
            <a:off x="1320237" y="5269060"/>
            <a:ext cx="86592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Muller Regular" charset="-52"/>
              </a:rPr>
              <a:t>1) Важно изучить положение; </a:t>
            </a:r>
          </a:p>
          <a:p>
            <a:r>
              <a:rPr lang="ru-RU" b="1" dirty="0">
                <a:latin typeface="Muller Regular" charset="-52"/>
              </a:rPr>
              <a:t>2) Работаем по регламенту и каждому критерию;</a:t>
            </a:r>
          </a:p>
          <a:p>
            <a:r>
              <a:rPr lang="ru-RU" b="1" dirty="0">
                <a:latin typeface="Muller Regular" charset="-52"/>
              </a:rPr>
              <a:t>3) Не повторяемся!</a:t>
            </a:r>
          </a:p>
          <a:p>
            <a:r>
              <a:rPr lang="ru-RU" b="1" dirty="0">
                <a:latin typeface="Muller Regular" charset="-52"/>
              </a:rPr>
              <a:t>4) Прорабатываем линию (что самое главное должны о нас узнать);</a:t>
            </a:r>
          </a:p>
          <a:p>
            <a:r>
              <a:rPr lang="ru-RU" b="1" dirty="0">
                <a:latin typeface="Muller Regular" charset="-52"/>
              </a:rPr>
              <a:t>5) Создаем то, что больше никто не сможет.</a:t>
            </a:r>
          </a:p>
        </p:txBody>
      </p:sp>
    </p:spTree>
    <p:extLst>
      <p:ext uri="{BB962C8B-B14F-4D97-AF65-F5344CB8AC3E}">
        <p14:creationId xmlns:p14="http://schemas.microsoft.com/office/powerpoint/2010/main" val="3446335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13840-5BE8-4100-A0B9-8B59DD287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07E34D-9186-40FB-A52F-9A6C8C634BA3}"/>
              </a:ext>
            </a:extLst>
          </p:cNvPr>
          <p:cNvSpPr/>
          <p:nvPr/>
        </p:nvSpPr>
        <p:spPr>
          <a:xfrm>
            <a:off x="873149" y="976277"/>
            <a:ext cx="5479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Портфолио участника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D7F7AAD-2128-4BFD-A9C1-38A4B0A301CC}"/>
              </a:ext>
            </a:extLst>
          </p:cNvPr>
          <p:cNvSpPr/>
          <p:nvPr/>
        </p:nvSpPr>
        <p:spPr>
          <a:xfrm>
            <a:off x="873149" y="976277"/>
            <a:ext cx="5479385" cy="790646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14CAB38-7F61-47BB-B4D7-BFA11B63A2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CorelDRAW" r:id="rId4" imgW="3726627" imgH="1024618" progId="CorelDraw.Graphic.22">
                  <p:embed/>
                </p:oleObj>
              </mc:Choice>
              <mc:Fallback>
                <p:oleObj name="CorelDRAW" r:id="rId4" imgW="3726627" imgH="1024618" progId="CorelDraw.Graphic.22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114CAB38-7F61-47BB-B4D7-BFA11B63A2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B6C7EA-3F4F-470B-A458-72CAA3521ACC}"/>
              </a:ext>
            </a:extLst>
          </p:cNvPr>
          <p:cNvSpPr/>
          <p:nvPr/>
        </p:nvSpPr>
        <p:spPr>
          <a:xfrm>
            <a:off x="873149" y="1371600"/>
            <a:ext cx="4285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uller Regular" charset="-52"/>
                <a:ea typeface="Dela Gothic One" panose="00000500000000000000" pitchFamily="2" charset="-128"/>
              </a:rPr>
              <a:t>07 марта 2024 г.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8A27DF-D5DB-421B-B4FF-33C5DC6DD467}"/>
              </a:ext>
            </a:extLst>
          </p:cNvPr>
          <p:cNvSpPr/>
          <p:nvPr/>
        </p:nvSpPr>
        <p:spPr>
          <a:xfrm>
            <a:off x="873149" y="1937657"/>
            <a:ext cx="571903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uller Regular" charset="-52"/>
              </a:rPr>
              <a:t>справка об успеваемости по итогам первого полугодия 2023-2024 учебного года, заверенная руководителем организации в формате pdf; </a:t>
            </a:r>
          </a:p>
          <a:p>
            <a:pPr algn="just"/>
            <a:endParaRPr lang="ru-RU" sz="1400" dirty="0">
              <a:latin typeface="Muller Regular" charset="-52"/>
            </a:endParaRPr>
          </a:p>
          <a:p>
            <a:pPr algn="just"/>
            <a:r>
              <a:rPr lang="ru-RU" sz="1400" dirty="0">
                <a:latin typeface="Muller Regular" charset="-52"/>
              </a:rPr>
              <a:t>видеоролик, описывающий деятельность и достижения участника, не менее чем за 1 и не более чем за 2 года (не более 1,5 минут) в формате MP4; </a:t>
            </a:r>
          </a:p>
          <a:p>
            <a:pPr algn="just"/>
            <a:endParaRPr lang="ru-RU" sz="1400" dirty="0">
              <a:latin typeface="Muller Regular" charset="-52"/>
            </a:endParaRPr>
          </a:p>
          <a:p>
            <a:pPr algn="just"/>
            <a:r>
              <a:rPr lang="ru-RU" sz="1400" dirty="0">
                <a:latin typeface="Muller Regular" charset="-52"/>
              </a:rPr>
              <a:t>портфолио участника конкурса: ксерокопии грамот, дипломов, подтверждающих достижения участника конкурса в муниципальных, региональных, всероссийских и международных олимпиадах, конкурсных мероприятиях, соревнованиях по итогам участия в 2022, 2023, 2024 годах одним файлом в формате pdf; </a:t>
            </a:r>
          </a:p>
          <a:p>
            <a:pPr algn="just"/>
            <a:endParaRPr lang="ru-RU" sz="1400" dirty="0">
              <a:latin typeface="Muller Regular" charset="-52"/>
            </a:endParaRPr>
          </a:p>
          <a:p>
            <a:pPr algn="just"/>
            <a:r>
              <a:rPr lang="ru-RU" sz="1400" dirty="0">
                <a:latin typeface="Muller Regular" charset="-52"/>
              </a:rPr>
              <a:t>отзывы общественных организаций, организаций дополнительного образования, учреждений культуры и спорта о деятельности участника конкурса (не более 5 штук) одним файлом в формате pdf.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DF3B26-FCF1-41D9-9F6F-38FE3A1F1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43" y="2082388"/>
            <a:ext cx="458479" cy="4584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B55C91-5D77-4BDF-A69F-1FF3F429FC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42" y="2862109"/>
            <a:ext cx="458479" cy="4584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DDA11A-9F91-45C0-810E-33C532FA8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42" y="3801298"/>
            <a:ext cx="458479" cy="4584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7632F7D-AC21-4FEA-8D12-9B833836EA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42" y="5222537"/>
            <a:ext cx="458479" cy="458478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0093B78-7599-412E-9B2D-CB1050116466}"/>
              </a:ext>
            </a:extLst>
          </p:cNvPr>
          <p:cNvSpPr/>
          <p:nvPr/>
        </p:nvSpPr>
        <p:spPr>
          <a:xfrm>
            <a:off x="7322338" y="1961337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Важно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D46F15B-CEA9-4D6D-A8AC-774F3EA02A27}"/>
              </a:ext>
            </a:extLst>
          </p:cNvPr>
          <p:cNvSpPr/>
          <p:nvPr/>
        </p:nvSpPr>
        <p:spPr>
          <a:xfrm>
            <a:off x="7277862" y="2538423"/>
            <a:ext cx="43308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uller Regular" charset="-52"/>
              </a:rPr>
              <a:t>! Присылайте только нужную информацию;</a:t>
            </a:r>
          </a:p>
          <a:p>
            <a:r>
              <a:rPr lang="ru-RU" sz="1400" dirty="0">
                <a:latin typeface="Muller Regular" charset="-52"/>
              </a:rPr>
              <a:t>! Качество и понятность – на первом месте;</a:t>
            </a:r>
          </a:p>
          <a:p>
            <a:r>
              <a:rPr lang="ru-RU" sz="1400" dirty="0">
                <a:latin typeface="Muller Regular" charset="-52"/>
              </a:rPr>
              <a:t>! Краткость – сестра таланта;</a:t>
            </a:r>
          </a:p>
          <a:p>
            <a:r>
              <a:rPr lang="ru-RU" sz="1400" dirty="0">
                <a:latin typeface="Muller Regular" charset="-52"/>
              </a:rPr>
              <a:t>! Больше информативности за маленькое время;</a:t>
            </a:r>
          </a:p>
          <a:p>
            <a:r>
              <a:rPr lang="ru-RU" sz="1400" dirty="0">
                <a:latin typeface="Muller Regular" charset="-52"/>
              </a:rPr>
              <a:t>! Ранжируйте!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207D306-EAD8-4FE0-A748-1A4AC9F16ABD}"/>
              </a:ext>
            </a:extLst>
          </p:cNvPr>
          <p:cNvSpPr/>
          <p:nvPr/>
        </p:nvSpPr>
        <p:spPr>
          <a:xfrm>
            <a:off x="7322338" y="3796228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Критерии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17576A-BD0B-4C07-8350-6C00473150CB}"/>
              </a:ext>
            </a:extLst>
          </p:cNvPr>
          <p:cNvSpPr/>
          <p:nvPr/>
        </p:nvSpPr>
        <p:spPr>
          <a:xfrm>
            <a:off x="7277862" y="4315973"/>
            <a:ext cx="47206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Muller Regular" charset="-52"/>
              </a:rPr>
              <a:t>уровень достижений участника конкурса (муниципальный, региональный, всероссийский, международный) в 2022, 2023, 2024 годах; </a:t>
            </a:r>
          </a:p>
          <a:p>
            <a:pPr algn="just"/>
            <a:r>
              <a:rPr lang="ru-RU" sz="1200" dirty="0">
                <a:latin typeface="Muller Regular" charset="-52"/>
              </a:rPr>
              <a:t>участие в деятельности общественных организаций, организаций дополнительного образования, учреждений культуры и спорта; </a:t>
            </a:r>
          </a:p>
          <a:p>
            <a:pPr algn="just"/>
            <a:r>
              <a:rPr lang="ru-RU" sz="1200" dirty="0">
                <a:latin typeface="Muller Regular" charset="-52"/>
              </a:rPr>
              <a:t>средний балл успеваемости; </a:t>
            </a:r>
          </a:p>
          <a:p>
            <a:pPr algn="just"/>
            <a:r>
              <a:rPr lang="ru-RU" sz="1200" dirty="0">
                <a:latin typeface="Muller Regular" charset="-52"/>
              </a:rPr>
              <a:t>качество и содержательность видео.</a:t>
            </a:r>
          </a:p>
        </p:txBody>
      </p:sp>
    </p:spTree>
    <p:extLst>
      <p:ext uri="{BB962C8B-B14F-4D97-AF65-F5344CB8AC3E}">
        <p14:creationId xmlns:p14="http://schemas.microsoft.com/office/powerpoint/2010/main" val="3636648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13840-5BE8-4100-A0B9-8B59DD287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07E34D-9186-40FB-A52F-9A6C8C634BA3}"/>
              </a:ext>
            </a:extLst>
          </p:cNvPr>
          <p:cNvSpPr/>
          <p:nvPr/>
        </p:nvSpPr>
        <p:spPr>
          <a:xfrm>
            <a:off x="873149" y="976277"/>
            <a:ext cx="5222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Творческая презентация конкурсанта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D7F7AAD-2128-4BFD-A9C1-38A4B0A301CC}"/>
              </a:ext>
            </a:extLst>
          </p:cNvPr>
          <p:cNvSpPr/>
          <p:nvPr/>
        </p:nvSpPr>
        <p:spPr>
          <a:xfrm>
            <a:off x="873149" y="976277"/>
            <a:ext cx="5479385" cy="790646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14CAB38-7F61-47BB-B4D7-BFA11B63A2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CorelDRAW" r:id="rId4" imgW="3726627" imgH="1024618" progId="CorelDraw.Graphic.22">
                  <p:embed/>
                </p:oleObj>
              </mc:Choice>
              <mc:Fallback>
                <p:oleObj name="CorelDRAW" r:id="rId4" imgW="3726627" imgH="1024618" progId="CorelDraw.Graphic.22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114CAB38-7F61-47BB-B4D7-BFA11B63A2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8A27DF-D5DB-421B-B4FF-33C5DC6DD467}"/>
              </a:ext>
            </a:extLst>
          </p:cNvPr>
          <p:cNvSpPr/>
          <p:nvPr/>
        </p:nvSpPr>
        <p:spPr>
          <a:xfrm>
            <a:off x="873149" y="2082388"/>
            <a:ext cx="57190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uller Regular" charset="-52"/>
              </a:rPr>
              <a:t>творческая презентация конкурсанта с участием группы поддержки: в конкурсном испытании принимают участие конкурсант и группа поддержки (не более 2 человек). В рамках презентации конкурсанту в творческой форме на свободную тему необходимо раскрыть свои таланты. Для презентации можно использовать музыкальное оборудование, мультимедийное оборудование, музыкальные инструменты, техническое оборудование, которое позволит сделать выступление более ярким. Регламент – 3 минуты.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DF3B26-FCF1-41D9-9F6F-38FE3A1F1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43" y="2082388"/>
            <a:ext cx="458479" cy="458478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0093B78-7599-412E-9B2D-CB1050116466}"/>
              </a:ext>
            </a:extLst>
          </p:cNvPr>
          <p:cNvSpPr/>
          <p:nvPr/>
        </p:nvSpPr>
        <p:spPr>
          <a:xfrm>
            <a:off x="7522709" y="2422046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Критерии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B65CF00-2CE9-48EC-9A5A-8DAAE203680F}"/>
              </a:ext>
            </a:extLst>
          </p:cNvPr>
          <p:cNvSpPr/>
          <p:nvPr/>
        </p:nvSpPr>
        <p:spPr>
          <a:xfrm>
            <a:off x="2060025" y="4166770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Важно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9919267-0803-44BD-9A11-82D862E06C89}"/>
              </a:ext>
            </a:extLst>
          </p:cNvPr>
          <p:cNvSpPr/>
          <p:nvPr/>
        </p:nvSpPr>
        <p:spPr>
          <a:xfrm>
            <a:off x="1956575" y="4893603"/>
            <a:ext cx="47419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uller Regular" charset="-52"/>
              </a:rPr>
              <a:t>! Раскрываем конкурсанта;</a:t>
            </a:r>
          </a:p>
          <a:p>
            <a:r>
              <a:rPr lang="ru-RU" sz="1400" dirty="0">
                <a:latin typeface="Muller Regular" charset="-52"/>
              </a:rPr>
              <a:t>! Не нужно много, нужно - уникальное;</a:t>
            </a:r>
          </a:p>
          <a:p>
            <a:r>
              <a:rPr lang="ru-RU" sz="1400" dirty="0">
                <a:latin typeface="Muller Regular" charset="-52"/>
              </a:rPr>
              <a:t>! Должно быть красиво и на сцене и в аудитории;</a:t>
            </a:r>
          </a:p>
          <a:p>
            <a:r>
              <a:rPr lang="ru-RU" sz="1400" dirty="0">
                <a:latin typeface="Muller Regular" charset="-52"/>
              </a:rPr>
              <a:t>! Современно;</a:t>
            </a:r>
          </a:p>
          <a:p>
            <a:r>
              <a:rPr lang="ru-RU" sz="1400" dirty="0">
                <a:latin typeface="Muller Regular" charset="-52"/>
              </a:rPr>
              <a:t>! Нравится конкурсанту!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D3F72B-3420-43CE-92F7-49D82FE8CC05}"/>
              </a:ext>
            </a:extLst>
          </p:cNvPr>
          <p:cNvSpPr/>
          <p:nvPr/>
        </p:nvSpPr>
        <p:spPr>
          <a:xfrm>
            <a:off x="7478366" y="2968389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Muller Regular" charset="-52"/>
              </a:rPr>
              <a:t>содержательность выступления; </a:t>
            </a:r>
          </a:p>
          <a:p>
            <a:r>
              <a:rPr lang="ru-RU" sz="1400" dirty="0">
                <a:latin typeface="Muller Regular" charset="-52"/>
              </a:rPr>
              <a:t>своеобразие и оригинальность формы презентации; </a:t>
            </a:r>
          </a:p>
          <a:p>
            <a:r>
              <a:rPr lang="ru-RU" sz="1400" dirty="0">
                <a:latin typeface="Muller Regular" charset="-52"/>
              </a:rPr>
              <a:t>общая культура выступления; </a:t>
            </a:r>
          </a:p>
          <a:p>
            <a:r>
              <a:rPr lang="ru-RU" sz="1400" dirty="0">
                <a:latin typeface="Muller Regular" charset="-52"/>
              </a:rPr>
              <a:t>процент участия самого участника конкурса; </a:t>
            </a:r>
          </a:p>
          <a:p>
            <a:r>
              <a:rPr lang="ru-RU" sz="1400" dirty="0">
                <a:latin typeface="Muller Regular" charset="-52"/>
              </a:rPr>
              <a:t>артистизм участника 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251166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D3792F-9E38-4524-B6CE-190F464FE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2EB7A2-008C-49F5-A05C-5524CF0C139F}"/>
              </a:ext>
            </a:extLst>
          </p:cNvPr>
          <p:cNvSpPr/>
          <p:nvPr/>
        </p:nvSpPr>
        <p:spPr>
          <a:xfrm>
            <a:off x="969543" y="200860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Muller Regular" pitchFamily="50" charset="-52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63DAE88-055A-44BC-870B-41E71CFB93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CorelDRAW" r:id="rId5" imgW="3726627" imgH="1024618" progId="CorelDraw.Graphic.22">
                  <p:embed/>
                </p:oleObj>
              </mc:Choice>
              <mc:Fallback>
                <p:oleObj name="CorelDRAW" r:id="rId5" imgW="3726627" imgH="1024618" progId="CorelDraw.Graphic.22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363DAE88-055A-44BC-870B-41E71CFB93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F5FCFCB-09E3-442E-AD5F-861EC2922218}"/>
              </a:ext>
            </a:extLst>
          </p:cNvPr>
          <p:cNvSpPr/>
          <p:nvPr/>
        </p:nvSpPr>
        <p:spPr>
          <a:xfrm>
            <a:off x="332244" y="833919"/>
            <a:ext cx="6096000" cy="931068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127E59-F3E0-416C-9684-E3CFD169D46E}"/>
              </a:ext>
            </a:extLst>
          </p:cNvPr>
          <p:cNvSpPr/>
          <p:nvPr/>
        </p:nvSpPr>
        <p:spPr>
          <a:xfrm>
            <a:off x="574937" y="833919"/>
            <a:ext cx="552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Краеведческий конкурс 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Узнай Урал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D2D6D2-C16E-4D6D-8B8B-A6EA80440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458" y="2113799"/>
            <a:ext cx="458479" cy="4584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5E6848-4584-4FEC-8BDD-C3C8A9DC48C9}"/>
              </a:ext>
            </a:extLst>
          </p:cNvPr>
          <p:cNvSpPr/>
          <p:nvPr/>
        </p:nvSpPr>
        <p:spPr>
          <a:xfrm>
            <a:off x="756412" y="2047875"/>
            <a:ext cx="56793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Muller Regular" charset="-52"/>
              </a:rPr>
              <a:t>участникам необходимо представить творческое выступление о достопримечательностях, культуре, истории, событиях Челябинской области. В конкурсном испытании принимают участие конкурсант и группа поддержки (не более 2 человек). Регламент – не более 3 минут.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115EE90A-E1D7-4D67-8C2E-266147112858}"/>
              </a:ext>
            </a:extLst>
          </p:cNvPr>
          <p:cNvSpPr/>
          <p:nvPr/>
        </p:nvSpPr>
        <p:spPr>
          <a:xfrm>
            <a:off x="1728969" y="3578262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Важно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085C631-3CBE-4698-B6E2-F79601AF753D}"/>
              </a:ext>
            </a:extLst>
          </p:cNvPr>
          <p:cNvSpPr/>
          <p:nvPr/>
        </p:nvSpPr>
        <p:spPr>
          <a:xfrm>
            <a:off x="1646574" y="4195409"/>
            <a:ext cx="47419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uller Regular" charset="-52"/>
              </a:rPr>
              <a:t>! Наш регион разный и современный;</a:t>
            </a:r>
          </a:p>
          <a:p>
            <a:r>
              <a:rPr lang="ru-RU" sz="1400" dirty="0">
                <a:latin typeface="Muller Regular" charset="-52"/>
              </a:rPr>
              <a:t>! Можно в общем, а можно частную историю;</a:t>
            </a:r>
          </a:p>
          <a:p>
            <a:r>
              <a:rPr lang="ru-RU" sz="1400" dirty="0">
                <a:latin typeface="Muller Regular" charset="-52"/>
              </a:rPr>
              <a:t>! Мы все равно раскрываем конкурсанта;</a:t>
            </a:r>
          </a:p>
          <a:p>
            <a:r>
              <a:rPr lang="ru-RU" sz="1400" dirty="0">
                <a:latin typeface="Muller Regular" charset="-52"/>
              </a:rPr>
              <a:t>! Почему выбрали именно эту тему? </a:t>
            </a:r>
          </a:p>
          <a:p>
            <a:r>
              <a:rPr lang="ru-RU" sz="1400" dirty="0">
                <a:latin typeface="Muller Regular" charset="-52"/>
              </a:rPr>
              <a:t> 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2262EE1-6B45-4B15-BC1E-38FB5D99D071}"/>
              </a:ext>
            </a:extLst>
          </p:cNvPr>
          <p:cNvSpPr/>
          <p:nvPr/>
        </p:nvSpPr>
        <p:spPr>
          <a:xfrm>
            <a:off x="7522709" y="2422046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Критерии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125B5E-B8A7-4F22-91F9-485503FA55E6}"/>
              </a:ext>
            </a:extLst>
          </p:cNvPr>
          <p:cNvSpPr/>
          <p:nvPr/>
        </p:nvSpPr>
        <p:spPr>
          <a:xfrm>
            <a:off x="7379809" y="3040450"/>
            <a:ext cx="41396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uller Regular" charset="-52"/>
              </a:rPr>
              <a:t>осмысленное владение материалом, компетентность, раскрытие темы; </a:t>
            </a:r>
          </a:p>
          <a:p>
            <a:pPr algn="just"/>
            <a:r>
              <a:rPr lang="ru-RU" sz="1400" dirty="0">
                <a:latin typeface="Muller Regular" charset="-52"/>
              </a:rPr>
              <a:t>использование информации о достопримечательностях, культуре, истории, событиях Челябинской области; </a:t>
            </a:r>
          </a:p>
          <a:p>
            <a:pPr algn="just"/>
            <a:r>
              <a:rPr lang="ru-RU" sz="1400" dirty="0">
                <a:latin typeface="Muller Regular" charset="-52"/>
              </a:rPr>
              <a:t>культура исполнения, общее впечатление.</a:t>
            </a:r>
          </a:p>
        </p:txBody>
      </p:sp>
    </p:spTree>
    <p:extLst>
      <p:ext uri="{BB962C8B-B14F-4D97-AF65-F5344CB8AC3E}">
        <p14:creationId xmlns:p14="http://schemas.microsoft.com/office/powerpoint/2010/main" val="118950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13840-5BE8-4100-A0B9-8B59DD287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02" y="5850949"/>
            <a:ext cx="1636295" cy="58740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07E34D-9186-40FB-A52F-9A6C8C634BA3}"/>
              </a:ext>
            </a:extLst>
          </p:cNvPr>
          <p:cNvSpPr/>
          <p:nvPr/>
        </p:nvSpPr>
        <p:spPr>
          <a:xfrm>
            <a:off x="873149" y="976277"/>
            <a:ext cx="5222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Инфографика</a:t>
            </a:r>
          </a:p>
          <a:p>
            <a:pPr algn="just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История Успеха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D7F7AAD-2128-4BFD-A9C1-38A4B0A301CC}"/>
              </a:ext>
            </a:extLst>
          </p:cNvPr>
          <p:cNvSpPr/>
          <p:nvPr/>
        </p:nvSpPr>
        <p:spPr>
          <a:xfrm>
            <a:off x="873149" y="976277"/>
            <a:ext cx="5479385" cy="790646"/>
          </a:xfrm>
          <a:prstGeom prst="roundRect">
            <a:avLst/>
          </a:prstGeom>
          <a:noFill/>
          <a:ln w="19050">
            <a:solidFill>
              <a:srgbClr val="FFE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14CAB38-7F61-47BB-B4D7-BFA11B63A2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4846" y="791805"/>
          <a:ext cx="3725863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CorelDRAW" r:id="rId4" imgW="3726627" imgH="1024618" progId="CorelDraw.Graphic.22">
                  <p:embed/>
                </p:oleObj>
              </mc:Choice>
              <mc:Fallback>
                <p:oleObj name="CorelDRAW" r:id="rId4" imgW="3726627" imgH="1024618" progId="CorelDraw.Graphic.22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114CAB38-7F61-47BB-B4D7-BFA11B63A2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4846" y="791805"/>
                        <a:ext cx="3725863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8A27DF-D5DB-421B-B4FF-33C5DC6DD467}"/>
              </a:ext>
            </a:extLst>
          </p:cNvPr>
          <p:cNvSpPr/>
          <p:nvPr/>
        </p:nvSpPr>
        <p:spPr>
          <a:xfrm>
            <a:off x="873147" y="2082388"/>
            <a:ext cx="57190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uller Regular" charset="-52"/>
              </a:rPr>
              <a:t>участникам конкурса необходимо рассказать свою историю успеха в самом значимом для него направлении деятельности: спорт, творчество, наука, техника, общественная деятельность, волонтерство и др. в формате инфографики. Регламент не более 2 минут. Участие группы поддержки не допускается.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DF3B26-FCF1-41D9-9F6F-38FE3A1F1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43" y="2082388"/>
            <a:ext cx="458479" cy="458478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0093B78-7599-412E-9B2D-CB1050116466}"/>
              </a:ext>
            </a:extLst>
          </p:cNvPr>
          <p:cNvSpPr/>
          <p:nvPr/>
        </p:nvSpPr>
        <p:spPr>
          <a:xfrm>
            <a:off x="7522709" y="2422046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Критерии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B65CF00-2CE9-48EC-9A5A-8DAAE203680F}"/>
              </a:ext>
            </a:extLst>
          </p:cNvPr>
          <p:cNvSpPr/>
          <p:nvPr/>
        </p:nvSpPr>
        <p:spPr>
          <a:xfrm>
            <a:off x="1811932" y="3448938"/>
            <a:ext cx="3345283" cy="524815"/>
          </a:xfrm>
          <a:prstGeom prst="roundRect">
            <a:avLst/>
          </a:prstGeom>
          <a:solidFill>
            <a:srgbClr val="F8C9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2B2A2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Важно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9919267-0803-44BD-9A11-82D862E06C89}"/>
              </a:ext>
            </a:extLst>
          </p:cNvPr>
          <p:cNvSpPr/>
          <p:nvPr/>
        </p:nvSpPr>
        <p:spPr>
          <a:xfrm>
            <a:off x="1718036" y="3973753"/>
            <a:ext cx="47419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uller Regular" charset="-52"/>
              </a:rPr>
              <a:t>! Выбираем одну успешную область;</a:t>
            </a:r>
          </a:p>
          <a:p>
            <a:r>
              <a:rPr lang="ru-RU" sz="1400" dirty="0">
                <a:latin typeface="Muller Regular" charset="-52"/>
              </a:rPr>
              <a:t>! Представляем конкурсанта;</a:t>
            </a:r>
          </a:p>
          <a:p>
            <a:r>
              <a:rPr lang="ru-RU" sz="1400" dirty="0">
                <a:latin typeface="Muller Regular" charset="-52"/>
              </a:rPr>
              <a:t>! Помним, что визитку мы уже показали;</a:t>
            </a:r>
          </a:p>
          <a:p>
            <a:r>
              <a:rPr lang="ru-RU" sz="1400" dirty="0">
                <a:latin typeface="Muller Regular" charset="-52"/>
              </a:rPr>
              <a:t>! Инфографика – поддержка, главное – это текст;</a:t>
            </a:r>
          </a:p>
          <a:p>
            <a:r>
              <a:rPr lang="ru-RU" sz="1400" dirty="0">
                <a:latin typeface="Muller Regular" charset="-52"/>
              </a:rPr>
              <a:t>! Что это у тебя за программа.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D3F72B-3420-43CE-92F7-49D82FE8CC05}"/>
              </a:ext>
            </a:extLst>
          </p:cNvPr>
          <p:cNvSpPr/>
          <p:nvPr/>
        </p:nvSpPr>
        <p:spPr>
          <a:xfrm>
            <a:off x="7478366" y="2968389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Muller Regular" charset="-52"/>
              </a:rPr>
              <a:t>содержательность выступления; </a:t>
            </a:r>
          </a:p>
          <a:p>
            <a:r>
              <a:rPr lang="ru-RU" sz="1400" dirty="0">
                <a:latin typeface="Muller Regular" charset="-52"/>
              </a:rPr>
              <a:t>своеобразие и оригинальность формы презентации; </a:t>
            </a:r>
          </a:p>
          <a:p>
            <a:r>
              <a:rPr lang="ru-RU" sz="1400" dirty="0">
                <a:latin typeface="Muller Regular" charset="-52"/>
              </a:rPr>
              <a:t>общая культура выступления; </a:t>
            </a:r>
          </a:p>
          <a:p>
            <a:r>
              <a:rPr lang="ru-RU" sz="1400" dirty="0">
                <a:latin typeface="Muller Regular" charset="-52"/>
              </a:rPr>
              <a:t>процент участия самого участника конкурса; </a:t>
            </a:r>
          </a:p>
          <a:p>
            <a:r>
              <a:rPr lang="ru-RU" sz="1400" dirty="0">
                <a:latin typeface="Muller Regular" charset="-52"/>
              </a:rPr>
              <a:t>артистизм участника 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33150011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2150</Words>
  <Application>Microsoft Office PowerPoint</Application>
  <PresentationFormat>Широкоэкранный</PresentationFormat>
  <Paragraphs>252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Dela Gothic One</vt:lpstr>
      <vt:lpstr>TT Norms ExtraBold</vt:lpstr>
      <vt:lpstr>Calibri Light</vt:lpstr>
      <vt:lpstr>Calibri</vt:lpstr>
      <vt:lpstr>Muller Regular</vt:lpstr>
      <vt:lpstr>Arial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DESIGNER</dc:creator>
  <cp:lastModifiedBy>OCDOD74</cp:lastModifiedBy>
  <cp:revision>55</cp:revision>
  <dcterms:created xsi:type="dcterms:W3CDTF">2022-02-22T09:53:54Z</dcterms:created>
  <dcterms:modified xsi:type="dcterms:W3CDTF">2024-02-14T05:57:50Z</dcterms:modified>
</cp:coreProperties>
</file>