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0" r:id="rId3"/>
    <p:sldId id="263" r:id="rId4"/>
    <p:sldId id="264" r:id="rId5"/>
    <p:sldId id="257" r:id="rId6"/>
    <p:sldId id="258" r:id="rId7"/>
    <p:sldId id="259" r:id="rId8"/>
    <p:sldId id="260" r:id="rId9"/>
    <p:sldId id="262" r:id="rId10"/>
    <p:sldId id="261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2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6605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41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16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73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7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6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3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0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6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8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6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2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9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0432702-5F22-452F-9B0A-CC030ECEE8F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DD44-3A0F-4E5B-B981-225CAB334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31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mega-mult.ru/multfilm/308-koralina-karolina-v-strane-koshmarov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tOdhELKe07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vseseriipodriad.ru/multfilmy/553-ohotniki-na-trollei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andex.ru/video/preview/1348389545045685448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mY14li_61M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helovekchitaushiy" TargetMode="External"/><Relationship Id="rId3" Type="http://schemas.openxmlformats.org/officeDocument/2006/relationships/hyperlink" Target="http://digital.tolstoy.ru/tolstoy_search/data/" TargetMode="External"/><Relationship Id="rId7" Type="http://schemas.openxmlformats.org/officeDocument/2006/relationships/hyperlink" Target="https://storage.yandexcloud.net/youngreaders-store/app.apk" TargetMode="External"/><Relationship Id="rId2" Type="http://schemas.openxmlformats.org/officeDocument/2006/relationships/hyperlink" Target="https://arzamas.academy/materials/12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etapp.rusneb.ru/" TargetMode="External"/><Relationship Id="rId5" Type="http://schemas.openxmlformats.org/officeDocument/2006/relationships/hyperlink" Target="https://uchitel.club/events/znaki-prepinaniya-v-reci/" TargetMode="External"/><Relationship Id="rId4" Type="http://schemas.openxmlformats.org/officeDocument/2006/relationships/hyperlink" Target="https://arzamas.academy/materials/154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/>
              <a:t>Современная</a:t>
            </a:r>
            <a:br>
              <a:rPr lang="ru-RU" sz="5400" b="1" dirty="0"/>
            </a:br>
            <a:r>
              <a:rPr lang="ru-RU" sz="5400" b="1" dirty="0"/>
              <a:t>детская и подростковая литература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692036"/>
            <a:ext cx="9403317" cy="86142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r"/>
            <a:r>
              <a:rPr lang="ru-RU" dirty="0"/>
              <a:t> </a:t>
            </a:r>
            <a:r>
              <a:rPr lang="ru-RU" sz="3200" b="1" dirty="0">
                <a:solidFill>
                  <a:schemeClr val="accent1"/>
                </a:solidFill>
                <a:latin typeface="+mn-lt"/>
              </a:rPr>
              <a:t>что почитать на конкурсе</a:t>
            </a:r>
          </a:p>
        </p:txBody>
      </p:sp>
    </p:spTree>
    <p:extLst>
      <p:ext uri="{BB962C8B-B14F-4D97-AF65-F5344CB8AC3E}">
        <p14:creationId xmlns:p14="http://schemas.microsoft.com/office/powerpoint/2010/main" val="9920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432" y="2328672"/>
            <a:ext cx="10485120" cy="226771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Книги по которым сняты мультфильмы</a:t>
            </a:r>
          </a:p>
        </p:txBody>
      </p:sp>
    </p:spTree>
    <p:extLst>
      <p:ext uri="{BB962C8B-B14F-4D97-AF65-F5344CB8AC3E}">
        <p14:creationId xmlns:p14="http://schemas.microsoft.com/office/powerpoint/2010/main" val="403777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684F2-E2BE-44AB-ABD3-A308C8FC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6766625" cy="1400530"/>
          </a:xfrm>
        </p:spPr>
        <p:txBody>
          <a:bodyPr/>
          <a:lstStyle/>
          <a:p>
            <a:r>
              <a:rPr lang="ru-RU" b="1" dirty="0"/>
              <a:t>«Каролина</a:t>
            </a:r>
            <a:r>
              <a:rPr lang="ru-RU" dirty="0"/>
              <a:t>» </a:t>
            </a:r>
            <a:r>
              <a:rPr lang="ru-RU" b="1" dirty="0"/>
              <a:t>Нил </a:t>
            </a:r>
            <a:r>
              <a:rPr lang="ru-RU" b="1" dirty="0" err="1"/>
              <a:t>Гейман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8AAF05-D037-4F39-A526-58FD46F86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48" y="1658622"/>
            <a:ext cx="7363968" cy="4639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/>
              <a:t>Коралина</a:t>
            </a:r>
            <a:r>
              <a:rPr lang="ru-RU" dirty="0"/>
              <a:t>" - история о девочке, которая обнаруживает за дверью своего нового дома другую квартиру, как две капли воды похожую на ее собственную. Там живут другие мама с папой, которые хотят, чтобы </a:t>
            </a:r>
            <a:r>
              <a:rPr lang="ru-RU" dirty="0" err="1"/>
              <a:t>Коралина</a:t>
            </a:r>
            <a:r>
              <a:rPr lang="ru-RU" dirty="0"/>
              <a:t> осталась с ними. Девочке придется быть очень смелой, чтобы вернуться в свой настоящий дом и обрести себя.  Тут и блестящий язык, и нетривиальный сюжет, и «недетские» философские вопросы</a:t>
            </a:r>
            <a:br>
              <a:rPr lang="ru-RU" dirty="0"/>
            </a:br>
            <a:r>
              <a:rPr lang="ru-RU" dirty="0"/>
              <a:t>Для среднего школьного возраста.</a:t>
            </a:r>
            <a:br>
              <a:rPr lang="ru-RU" dirty="0"/>
            </a:br>
            <a:br>
              <a:rPr lang="ru-RU" dirty="0"/>
            </a:br>
            <a:r>
              <a:rPr lang="en-US" dirty="0">
                <a:hlinkClick r:id="rId2"/>
              </a:rPr>
              <a:t>http://mega-mult.ru/multfilm/308-koralina-karolina-v-strane-koshmarov.html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Нил Гейман - Коралина обложка книги">
            <a:extLst>
              <a:ext uri="{FF2B5EF4-FFF2-40B4-BE49-F238E27FC236}">
                <a16:creationId xmlns:a16="http://schemas.microsoft.com/office/drawing/2014/main" id="{7CDE1752-4B2C-47E5-87D9-CA960E0B9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402" y="1437616"/>
            <a:ext cx="3201791" cy="46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4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1E351-93C9-477A-B3AB-92F4F336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6949439" cy="1400530"/>
          </a:xfrm>
        </p:spPr>
        <p:txBody>
          <a:bodyPr/>
          <a:lstStyle/>
          <a:p>
            <a:r>
              <a:rPr lang="ru-RU" b="1" dirty="0"/>
              <a:t>Алан Сноу </a:t>
            </a:r>
            <a:br>
              <a:rPr lang="ru-RU" b="1" dirty="0"/>
            </a:br>
            <a:r>
              <a:rPr lang="ru-RU" b="1" dirty="0"/>
              <a:t>«Здесь живут монстры»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02B8C8-457E-4A38-9E9C-FCAB369C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2065110"/>
            <a:ext cx="6949439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Увлекательные приключения Артура и его друзей, среди которых есть удивительные существа - бокс-тролли, покорили сердца детей сначала в Англии, а потом и во всем мире.</a:t>
            </a:r>
            <a:br>
              <a:rPr lang="ru-RU" dirty="0"/>
            </a:br>
            <a:r>
              <a:rPr lang="ru-RU" dirty="0"/>
              <a:t>Поразительные иллюстрации делают эту веселую забавную книгу прекрасным подарком для вашего ребенка.</a:t>
            </a:r>
            <a:br>
              <a:rPr lang="ru-RU" dirty="0"/>
            </a:br>
            <a:r>
              <a:rPr lang="ru-RU" dirty="0"/>
              <a:t>Для младшего и среднего школьного возраста.</a:t>
            </a:r>
            <a:br>
              <a:rPr lang="ru-RU" dirty="0"/>
            </a:br>
            <a:endParaRPr lang="ru-RU" dirty="0"/>
          </a:p>
          <a:p>
            <a:pPr marL="0" indent="0" algn="just">
              <a:buNone/>
            </a:pPr>
            <a:r>
              <a:rPr lang="en-US" dirty="0">
                <a:hlinkClick r:id="rId2"/>
              </a:rPr>
              <a:t>https://www.youtube.com/watch?v=tOdhELKe07o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050" name="Picture 2" descr="Алан Сноу - Семейка монстров обложка книги">
            <a:extLst>
              <a:ext uri="{FF2B5EF4-FFF2-40B4-BE49-F238E27FC236}">
                <a16:creationId xmlns:a16="http://schemas.microsoft.com/office/drawing/2014/main" id="{E755475A-31A6-4613-8952-0BBF04749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01" y="1662004"/>
            <a:ext cx="2947988" cy="43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66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CA16A-ED49-4E3F-A2F4-E70031E2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5986337" cy="1229778"/>
          </a:xfrm>
        </p:spPr>
        <p:txBody>
          <a:bodyPr/>
          <a:lstStyle/>
          <a:p>
            <a:r>
              <a:rPr lang="ru-RU" b="1" dirty="0"/>
              <a:t>«</a:t>
            </a:r>
            <a:r>
              <a:rPr lang="ru-RU" sz="3200" b="1" dirty="0"/>
              <a:t>Охотники на троллей» Гильермо дель Торо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8FA7CE-B050-4152-9582-033C87FA1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877568"/>
            <a:ext cx="6973888" cy="437083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Удивительная фэнтези-страшилка, которая придётся по душе всем поклонникам этого жанра. Мистика, экшн. Мексиканский автор написал историю о городке Сан-Бернардино, где внезапно стали пропадать дети. Так, исчезает старший брат маленького Джима, и лишь спустя 45 лет его сын узнает истинный смысл этой ситуации и становится охотником на троллей… В общем, взрослым тоже будет интересно.) </a:t>
            </a:r>
            <a:br>
              <a:rPr lang="ru-RU" dirty="0"/>
            </a:br>
            <a:r>
              <a:rPr lang="ru-RU" dirty="0"/>
              <a:t>Для мальчишек в первую очередь (12+) и боевых девчонок, не страшащихся подземелий, троллей, лабиринтов канализации ,битв</a:t>
            </a:r>
            <a:br>
              <a:rPr lang="ru-RU" dirty="0"/>
            </a:br>
            <a:br>
              <a:rPr lang="ru-RU" dirty="0"/>
            </a:br>
            <a:r>
              <a:rPr lang="en-US" dirty="0">
                <a:hlinkClick r:id="rId2"/>
              </a:rPr>
              <a:t>https://vseseriipodriad.ru/multfilmy/553-ohotniki-na-trollei.html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3074" name="Picture 2" descr="Дель, Краус - Охотники на троллей обложка книги">
            <a:extLst>
              <a:ext uri="{FF2B5EF4-FFF2-40B4-BE49-F238E27FC236}">
                <a16:creationId xmlns:a16="http://schemas.microsoft.com/office/drawing/2014/main" id="{4620E317-1CE5-4A16-9CD4-6152B1CC3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248" y="1541193"/>
            <a:ext cx="2987104" cy="47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871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59B16-8721-440B-B432-5B42AE75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6547169" cy="1400530"/>
          </a:xfrm>
        </p:spPr>
        <p:txBody>
          <a:bodyPr/>
          <a:lstStyle/>
          <a:p>
            <a:r>
              <a:rPr lang="ru-RU" b="1" dirty="0"/>
              <a:t>«Дом»  Алан Рекс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471516-9142-4F4D-95F2-AF06ECDF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776" y="1341120"/>
            <a:ext cx="6949504" cy="490727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Фантазия о захвате мира расой пришельцев </a:t>
            </a:r>
            <a:r>
              <a:rPr lang="ru-RU" dirty="0" err="1"/>
              <a:t>Був</a:t>
            </a:r>
            <a:r>
              <a:rPr lang="ru-RU" dirty="0"/>
              <a:t>, которые собирают всех землян в резервации и обещают сделать Землю идеальным местом для обитания. И только смелая девочка Дар, сумевшая скрыться от пришельцев, собирается противостоять этой идее. Компанию ей составляет жизнерадостный инопланетянин </a:t>
            </a:r>
            <a:r>
              <a:rPr lang="ru-RU" dirty="0" err="1"/>
              <a:t>Був</a:t>
            </a:r>
            <a:r>
              <a:rPr lang="ru-RU" dirty="0"/>
              <a:t> — полная противоположность Дар. Он, она — такие разные…</a:t>
            </a:r>
          </a:p>
          <a:p>
            <a:pPr marL="0" indent="0" algn="just">
              <a:buNone/>
            </a:pPr>
            <a:r>
              <a:rPr lang="ru-RU" dirty="0"/>
              <a:t>Этой, казалось бы, несовместимой парочке предстоит спасти нашу планету. Хорошо, что у них есть летающий автомобиль!</a:t>
            </a:r>
            <a:br>
              <a:rPr lang="ru-RU" dirty="0"/>
            </a:br>
            <a:endParaRPr lang="ru-RU" dirty="0"/>
          </a:p>
          <a:p>
            <a:pPr marL="0" indent="0" algn="just">
              <a:buNone/>
            </a:pPr>
            <a:r>
              <a:rPr lang="en-US" dirty="0">
                <a:hlinkClick r:id="rId2"/>
              </a:rPr>
              <a:t>https://www.yandex.ru/video/preview/13483895450456854484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098" name="Picture 2" descr="Дом, или День Смека">
            <a:extLst>
              <a:ext uri="{FF2B5EF4-FFF2-40B4-BE49-F238E27FC236}">
                <a16:creationId xmlns:a16="http://schemas.microsoft.com/office/drawing/2014/main" id="{1BB1E8AC-72A8-412D-A0D5-604735CD9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60" y="823769"/>
            <a:ext cx="3560129" cy="532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9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42DBA-57A2-4D05-8133-179BA9A5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Марина Москвина </a:t>
            </a:r>
            <a:r>
              <a:rPr lang="ru-RU" b="1" dirty="0"/>
              <a:t>«Моя собака любит джаз»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4364B-2553-40BC-8F8E-0D5F0494A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53248"/>
            <a:ext cx="7729727" cy="4681664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Добрые, смешные и нежные рассказы успели стать современной детской классикой. Проза Москвиной не только радует интересными сюжетами, прекрасным литературным языком и узнаваемыми ситуациями, а подчас, наоборот, невероятными приключениями, она настолько </a:t>
            </a:r>
            <a:r>
              <a:rPr lang="ru-RU" dirty="0" err="1"/>
              <a:t>жизнеутверждающа</a:t>
            </a:r>
            <a:r>
              <a:rPr lang="ru-RU" dirty="0"/>
              <a:t> и несёт в себе такую порцию тепла и оптимизма, что хватит на всех: на детей, родителей, дедушек и бабушек и даже домашних питомцев.</a:t>
            </a:r>
            <a:br>
              <a:rPr lang="ru-RU" dirty="0"/>
            </a:br>
            <a:r>
              <a:rPr lang="ru-RU" dirty="0"/>
              <a:t>Увидел и нарисовал героев Марины Москвиной замечательный художник Леонид Тишков.</a:t>
            </a:r>
            <a:br>
              <a:rPr lang="ru-RU" dirty="0"/>
            </a:br>
            <a:r>
              <a:rPr lang="ru-RU" dirty="0"/>
              <a:t>Для среднего школьного возраста.</a:t>
            </a:r>
            <a:br>
              <a:rPr lang="ru-RU" dirty="0"/>
            </a:br>
            <a:r>
              <a:rPr lang="en-US" dirty="0">
                <a:hlinkClick r:id="rId2"/>
              </a:rPr>
              <a:t>https://www.youtube.com/watch?v=mY14li_61Mc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1026" name="Picture 2" descr="Марина Москвина - Моя собака любит джаз обложка книги">
            <a:extLst>
              <a:ext uri="{FF2B5EF4-FFF2-40B4-BE49-F238E27FC236}">
                <a16:creationId xmlns:a16="http://schemas.microsoft.com/office/drawing/2014/main" id="{D029339B-E3D5-4E7D-B129-3354D87B9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703" y="1191387"/>
            <a:ext cx="326707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3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FD53F-D066-4095-B685-3CFFEAF9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95072"/>
            <a:ext cx="9404723" cy="1280160"/>
          </a:xfrm>
        </p:spPr>
        <p:txBody>
          <a:bodyPr/>
          <a:lstStyle/>
          <a:p>
            <a:r>
              <a:rPr lang="ru-RU" b="1" dirty="0"/>
              <a:t>Полезные ссылки для выбора книг и подготовки к конкурсу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701A68-1971-4192-811C-6953875E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93" y="1853248"/>
            <a:ext cx="11338560" cy="4657280"/>
          </a:xfrm>
        </p:spPr>
        <p:txBody>
          <a:bodyPr>
            <a:normAutofit fontScale="47500" lnSpcReduction="20000"/>
          </a:bodyPr>
          <a:lstStyle/>
          <a:p>
            <a:r>
              <a:rPr lang="ru-RU" sz="2900" u="sng" dirty="0">
                <a:hlinkClick r:id="rId2"/>
              </a:rPr>
              <a:t>https://arzamas.academy/materials/1225</a:t>
            </a:r>
            <a:endParaRPr lang="ru-RU" sz="2900" u="sng" dirty="0"/>
          </a:p>
          <a:p>
            <a:pPr marL="0" indent="0">
              <a:buNone/>
            </a:pPr>
            <a:r>
              <a:rPr lang="ru-RU" sz="2900" dirty="0"/>
              <a:t>как выбрать современную детскую книгу</a:t>
            </a:r>
          </a:p>
          <a:p>
            <a:r>
              <a:rPr lang="en-US" sz="2900" dirty="0">
                <a:hlinkClick r:id="rId3"/>
              </a:rPr>
              <a:t>http://digital.tolstoy.ru/tolstoy_search/data/</a:t>
            </a:r>
            <a:endParaRPr lang="ru-RU" sz="2900" dirty="0"/>
          </a:p>
          <a:p>
            <a:pPr marL="0" indent="0">
              <a:buNone/>
            </a:pPr>
            <a:r>
              <a:rPr lang="ru-RU" sz="2900" dirty="0"/>
              <a:t>Все произведения Толстого</a:t>
            </a:r>
          </a:p>
          <a:p>
            <a:r>
              <a:rPr lang="en-US" sz="2900" dirty="0">
                <a:hlinkClick r:id="rId4"/>
              </a:rPr>
              <a:t>https://arzamas.academy/materials/1546</a:t>
            </a:r>
            <a:endParaRPr lang="ru-RU" sz="2900" dirty="0"/>
          </a:p>
          <a:p>
            <a:pPr marL="0" indent="0">
              <a:buNone/>
            </a:pPr>
            <a:r>
              <a:rPr lang="ru-RU" sz="2900" dirty="0"/>
              <a:t>Что почитать</a:t>
            </a:r>
          </a:p>
          <a:p>
            <a:r>
              <a:rPr lang="en-US" sz="2900" dirty="0">
                <a:hlinkClick r:id="rId5"/>
              </a:rPr>
              <a:t>https://uchitel.club/events/znaki-prepinaniya-v-reci/</a:t>
            </a:r>
            <a:endParaRPr lang="ru-RU" sz="2900" dirty="0"/>
          </a:p>
          <a:p>
            <a:pPr marL="0" indent="0">
              <a:buNone/>
            </a:pPr>
            <a:r>
              <a:rPr lang="ru-RU" sz="2900" dirty="0"/>
              <a:t>как выразительно читать вслух! Вебинар</a:t>
            </a:r>
          </a:p>
          <a:p>
            <a:r>
              <a:rPr lang="en-US" sz="2900" dirty="0">
                <a:hlinkClick r:id="rId6"/>
              </a:rPr>
              <a:t>https://svetapp.rusneb.ru/</a:t>
            </a:r>
            <a:r>
              <a:rPr lang="ru-RU" sz="2900"/>
              <a:t> </a:t>
            </a:r>
          </a:p>
          <a:p>
            <a:r>
              <a:rPr lang="ru-RU" sz="2900"/>
              <a:t>мобильное </a:t>
            </a:r>
            <a:r>
              <a:rPr lang="ru-RU" sz="2900" dirty="0"/>
              <a:t>приложение</a:t>
            </a:r>
          </a:p>
          <a:p>
            <a:r>
              <a:rPr lang="en-US" sz="2900" dirty="0">
                <a:hlinkClick r:id="rId7"/>
              </a:rPr>
              <a:t>https://storage.yandexcloud.net/youngreaders-store/app.apk</a:t>
            </a:r>
            <a:r>
              <a:rPr lang="ru-RU" sz="2900" dirty="0"/>
              <a:t> </a:t>
            </a:r>
          </a:p>
          <a:p>
            <a:r>
              <a:rPr lang="ru-RU" sz="2900" dirty="0"/>
              <a:t>мобильное приложение</a:t>
            </a:r>
          </a:p>
          <a:p>
            <a:r>
              <a:rPr lang="en-US" sz="2900" dirty="0">
                <a:hlinkClick r:id="rId8"/>
              </a:rPr>
              <a:t>https://vk.com/chelovekchitaushiy</a:t>
            </a:r>
            <a:r>
              <a:rPr lang="ru-RU" sz="2900" dirty="0"/>
              <a:t> </a:t>
            </a:r>
          </a:p>
          <a:p>
            <a:r>
              <a:rPr lang="ru-RU" sz="2900" dirty="0"/>
              <a:t>проект «Человек читающий»</a:t>
            </a:r>
          </a:p>
          <a:p>
            <a:pPr marL="0" indent="0">
              <a:buNone/>
            </a:pPr>
            <a:r>
              <a:rPr lang="ru-RU" sz="2900" dirty="0"/>
              <a:t> 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33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Ллойд </a:t>
            </a:r>
            <a:r>
              <a:rPr lang="ru-RU" b="1" dirty="0" err="1"/>
              <a:t>Биггл</a:t>
            </a:r>
            <a:r>
              <a:rPr lang="ru-RU" b="1" dirty="0"/>
              <a:t>-младший. «Какая прелестная школа!..»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07" y="1853248"/>
            <a:ext cx="2877093" cy="4195762"/>
          </a:xfrm>
        </p:spPr>
      </p:pic>
      <p:sp>
        <p:nvSpPr>
          <p:cNvPr id="5" name="TextBox 4"/>
          <p:cNvSpPr txBox="1"/>
          <p:nvPr/>
        </p:nvSpPr>
        <p:spPr>
          <a:xfrm>
            <a:off x="414528" y="2370221"/>
            <a:ext cx="78760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История, которая весной 2020 года заиграла по-новому :) Больше полувека назад американский фантаст написал рассказ о дистанционном образовании.</a:t>
            </a:r>
          </a:p>
          <a:p>
            <a:pPr algn="just"/>
            <a:r>
              <a:rPr lang="ru-RU" sz="2000" dirty="0"/>
              <a:t>Мисс </a:t>
            </a:r>
            <a:r>
              <a:rPr lang="ru-RU" sz="2000" dirty="0" err="1"/>
              <a:t>Болц</a:t>
            </a:r>
            <a:r>
              <a:rPr lang="ru-RU" sz="2000" dirty="0"/>
              <a:t> 25 лет проработала учительницей на Марсе, а затем улетела на Землю, чтобы продолжить работу здесь. Но за это время в работе земного педагога произошла революция, и теперь везде применяется </a:t>
            </a:r>
            <a:r>
              <a:rPr lang="ru-RU" sz="2000" dirty="0" err="1"/>
              <a:t>телеобучение</a:t>
            </a:r>
            <a:r>
              <a:rPr lang="ru-RU" sz="2000" dirty="0"/>
              <a:t>. Ученики не ходят в школу. Они смотрят и слушают уроки по телевизору у себя дома. Никаких сочинений и экзаменов. А чтобы оценить работу преподавателя, раз в две недели замеряется показатель </a:t>
            </a:r>
            <a:r>
              <a:rPr lang="ru-RU" sz="2000" dirty="0" err="1"/>
              <a:t>Тендэкз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7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79" y="474605"/>
            <a:ext cx="7120193" cy="1400530"/>
          </a:xfrm>
        </p:spPr>
        <p:txBody>
          <a:bodyPr/>
          <a:lstStyle/>
          <a:p>
            <a:r>
              <a:rPr lang="ru-RU" b="1" dirty="0"/>
              <a:t> Р. Дж. Паласио «Чудо»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568" y="1816768"/>
            <a:ext cx="7924800" cy="43767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Есть на свете пятиклассник по имени Август </a:t>
            </a:r>
            <a:r>
              <a:rPr lang="ru-RU" sz="2000" dirty="0" err="1"/>
              <a:t>Пуллман</a:t>
            </a:r>
            <a:r>
              <a:rPr lang="ru-RU" sz="2000" dirty="0"/>
              <a:t>. С одной стороны, он такой же как и другие мальчишки его возраста - любит ходить на дни рождения к своим друзьям, играть в компьютерные игры, он </a:t>
            </a:r>
            <a:r>
              <a:rPr lang="ru-RU" sz="2000" dirty="0" err="1"/>
              <a:t>фанатеет</a:t>
            </a:r>
            <a:r>
              <a:rPr lang="ru-RU" sz="2000" dirty="0"/>
              <a:t> от "Звездных войн", играет со своей собакой, ссорится и мирится со старшей сестрой. А с другой, он совсем не такой как другие мальчишки его возраста. Во-первых, Август никогда не ходил в обычную школу - с первого класса с ним дома занималась мама. Во-вторых, Август перенес 27 операций. Из-за очень редкой, но иногда встречающейся генетической ошибки у Августа нет лица. И вот такой мальчик должен пойти в школу. В первый раз. К обычным детям.</a:t>
            </a:r>
            <a:br>
              <a:rPr lang="ru-RU" sz="2000" dirty="0"/>
            </a:br>
            <a:r>
              <a:rPr lang="ru-RU" sz="2000" dirty="0"/>
              <a:t>Для среднего школьного возраста.</a:t>
            </a: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pic>
        <p:nvPicPr>
          <p:cNvPr id="1028" name="Picture 4" descr="Р. Паласио - Чудо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335" y="1916864"/>
            <a:ext cx="2780465" cy="376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4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«Взгляд кролика»</a:t>
            </a:r>
            <a:br>
              <a:rPr lang="ru-RU" b="1" dirty="0"/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Кэндзиро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Хайтани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568" y="1463040"/>
            <a:ext cx="7659464" cy="4713923"/>
          </a:xfrm>
        </p:spPr>
        <p:txBody>
          <a:bodyPr>
            <a:normAutofit lnSpcReduction="10000"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Молодая учительница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Котани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приходит работать в начальную школу, расположенную в промышленном районе города Осака. В классе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учится сирота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Тэцудзо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молчаливый и недружелюбный мальчик, которого, кажется, интересуют только мухи. Терпение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Котани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ее готовность понять и услышать ребенка помогают ей найти 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Тэцудзо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общий язык. И оказывается, что иногда достаточно способности одного человека непредвзято взглянуть на мир, чтобы жизнь многих людей изменилась - к лучшему.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известного японского писателя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Кэндзиро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Хайтани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среднего и старшего школьного возраста.</a:t>
            </a:r>
            <a:br>
              <a:rPr lang="ru-RU" sz="2200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74" y="1200252"/>
            <a:ext cx="3125203" cy="453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6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28360" cy="1061339"/>
          </a:xfrm>
        </p:spPr>
        <p:txBody>
          <a:bodyPr>
            <a:normAutofit fontScale="90000"/>
          </a:bodyPr>
          <a:lstStyle/>
          <a:p>
            <a:r>
              <a:rPr lang="ru-RU" dirty="0"/>
              <a:t>Татьяна Толстая</a:t>
            </a:r>
            <a:r>
              <a:rPr lang="ru-RU" b="1" dirty="0"/>
              <a:t> "</a:t>
            </a:r>
            <a:r>
              <a:rPr lang="ru-RU" b="1" dirty="0" err="1"/>
              <a:t>Кысь</a:t>
            </a:r>
            <a:r>
              <a:rPr lang="ru-RU" b="1" dirty="0"/>
              <a:t>"</a:t>
            </a:r>
            <a:br>
              <a:rPr lang="ru-RU" b="1" dirty="0"/>
            </a:br>
            <a:br>
              <a:rPr lang="ru-RU" dirty="0"/>
            </a:br>
            <a:br>
              <a:rPr lang="ru-RU" b="1" dirty="0"/>
            </a:b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29" y="1544694"/>
            <a:ext cx="3096430" cy="4475748"/>
          </a:xfrm>
        </p:spPr>
      </p:pic>
      <p:sp>
        <p:nvSpPr>
          <p:cNvPr id="5" name="TextBox 4"/>
          <p:cNvSpPr txBox="1"/>
          <p:nvPr/>
        </p:nvSpPr>
        <p:spPr>
          <a:xfrm>
            <a:off x="438911" y="1341120"/>
            <a:ext cx="823585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«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литературное открытие последних лет. Действие романа происходит после «взрыва», в мире мутировавших растений, животных и людей. В массах прежняя культура отмерла, и только те, кто жил до взрыва (т. н. «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хранят её. Главный герой романа, Бенедикт — сын «прежней» женщины Полины Михайловны. Существенное влияние на Бенедикта имеет другой «прежний», близкий друг его матери — Никита Иванович. В романе последовательно раскрывается жизнь Бенедикта — его возвышение от простого служащего до одного из руководителей города-государства.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некоего страшного существа — проходит сквозь весь роман, периодически возникая в представлении и мыслях Бенедикта. Сама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романе не фигурирует, вероятно, являясь плодом воображения персонажей, воплощением страха перед неизвестным и непонятным, перед тёмными сторонами собственной души. В представлении героев романа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невидима и обитает в дремучих северных лесах.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18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«Как мама была маленькой»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837657"/>
            <a:ext cx="6914983" cy="40818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Книга для дружбы детей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родителей это своего рода "учебник" по отношениям взрослых и детей в школе, детском саду, в семье, с друзьями и соседями. Писатель, семейный психолог Елена Колина, протестировала рассказы в питерской школе чтения "Ленивый отличник", и получила очень хорошие отзывы: книга помогает детям преодолеть застенчивость, учит не бросать свои начинания, давать отпор, прощать, справляться со страхами. Надеемся, что эта необычная книга поможет детям и взрослым решить конкретные проблемы и по-настоящему быть вместе.</a:t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C:\Users\Estet_AE\Downloads\%D0%BC%D0%B0%D0%BC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Estet_AE\Downloads\%D0%BC%D0%B0%D0%BC%D0%B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к мама была маленькой. Книга для дружбы детей и роди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468" y="1690688"/>
            <a:ext cx="3492332" cy="472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4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«Аляска»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150" y="1477481"/>
            <a:ext cx="6577330" cy="45798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- самая обычная девчонка-подросток, и в первый же день в новой школе с тобой рядом оказывается злейший враг: тот, кто забрал у тебя самое дорогое. Что же тебе делать? Конечно, отомстить! Хладнокровно и безжалостно. И чего бы это ни стоило - вернуть себе лучшую в мире собаку, белую как снег, с белоснежным именем Аляска.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в жизни случаются самые неожиданные повороты судьбы: твой злейший враг вдруг может стать лучшим другом, и вместе вы справитесь с любыми бедами и страшными опасностями.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Откровенная, яркая, трогательная, захватывающая, сильная и удивительная книга о детях, которые оказались мудрее взрослых и сильнее несчастий. Книга, которая сможет сделать нас всех добрее и, может быть, даже спасёт чью-то жизнь.</a:t>
            </a:r>
          </a:p>
        </p:txBody>
      </p:sp>
      <p:sp>
        <p:nvSpPr>
          <p:cNvPr id="4" name="AutoShape 2" descr="Аляска | Вольтц Анна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Аляска | Вольтц Анна #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208" y="1477481"/>
            <a:ext cx="3554681" cy="44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8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5059745" cy="1241971"/>
          </a:xfrm>
        </p:spPr>
        <p:txBody>
          <a:bodyPr/>
          <a:lstStyle/>
          <a:p>
            <a:r>
              <a:rPr lang="ru-RU" b="1" dirty="0"/>
              <a:t>"Три четверти"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7" y="1694689"/>
            <a:ext cx="6352032" cy="46025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тебе 12 лет, мир становится с ног на голову, всё кругом трещит и рушится. А тут ты ещё попадаешь в новую школу. К тому же на дворе девяностые годы со всеми их непростыми событиями. Три школьные четверти - путь от себя, маленькой, домашней, к себе школьной, озлобленной, не понимающей, как быть не такой, как все.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Анна Красильщик - Три четверти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720" y="1303390"/>
            <a:ext cx="3202109" cy="47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70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861</TotalTime>
  <Words>957</Words>
  <Application>Microsoft Office PowerPoint</Application>
  <PresentationFormat>Широкоэкранный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Ион</vt:lpstr>
      <vt:lpstr>Современная детская и подростковая литература</vt:lpstr>
      <vt:lpstr>Полезные ссылки для выбора книг и подготовки к конкурсу</vt:lpstr>
      <vt:lpstr>Ллойд Биггл-младший. «Какая прелестная школа!..»</vt:lpstr>
      <vt:lpstr> Р. Дж. Паласио «Чудо»</vt:lpstr>
      <vt:lpstr>«Взгляд кролика» Кэндзиро Хайтани </vt:lpstr>
      <vt:lpstr>Татьяна Толстая "Кысь"    </vt:lpstr>
      <vt:lpstr>«Как мама была маленькой»</vt:lpstr>
      <vt:lpstr>«Аляска»</vt:lpstr>
      <vt:lpstr>"Три четверти" </vt:lpstr>
      <vt:lpstr>Книги по которым сняты мультфильмы</vt:lpstr>
      <vt:lpstr>«Каролина» Нил Гейман </vt:lpstr>
      <vt:lpstr>Алан Сноу  «Здесь живут монстры» </vt:lpstr>
      <vt:lpstr>«Охотники на троллей» Гильермо дель Торо </vt:lpstr>
      <vt:lpstr>«Дом»  Алан Рекс </vt:lpstr>
      <vt:lpstr>Марина Москвина «Моя собака любит джаз»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Estet_AE</dc:creator>
  <cp:lastModifiedBy>Estet_AE</cp:lastModifiedBy>
  <cp:revision>31</cp:revision>
  <dcterms:created xsi:type="dcterms:W3CDTF">2021-09-30T09:09:12Z</dcterms:created>
  <dcterms:modified xsi:type="dcterms:W3CDTF">2022-10-26T08:01:18Z</dcterms:modified>
</cp:coreProperties>
</file>