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740" r:id="rId4"/>
  </p:sldMasterIdLst>
  <p:notesMasterIdLst>
    <p:notesMasterId r:id="rId14"/>
  </p:notesMasterIdLst>
  <p:handoutMasterIdLst>
    <p:handoutMasterId r:id="rId15"/>
  </p:handoutMasterIdLst>
  <p:sldIdLst>
    <p:sldId id="274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3300"/>
    <a:srgbClr val="00CCFF"/>
    <a:srgbClr val="F2B8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29" autoAdjust="0"/>
  </p:normalViewPr>
  <p:slideViewPr>
    <p:cSldViewPr snapToGrid="0" showGuides="1">
      <p:cViewPr varScale="1">
        <p:scale>
          <a:sx n="81" d="100"/>
          <a:sy n="81" d="100"/>
        </p:scale>
        <p:origin x="686" y="53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30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3" y="1143272"/>
            <a:ext cx="1337279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9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8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93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30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3" y="1143272"/>
            <a:ext cx="1337279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8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81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6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3" y="1143272"/>
            <a:ext cx="1337279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81" y="1333500"/>
            <a:ext cx="4034463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7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3" y="1143272"/>
            <a:ext cx="1337279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2D34B4-37E5-49CD-B3C4-F953557CC7F5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58DD5D2-9888-4FBA-A8A7-646BA2D9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38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81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E147A-A250-4243-802D-05BBE3E85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42C299-F5F7-4F7A-95F2-1981315BC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E1490D-6E01-43B2-989B-46E1E8AC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021B438-5F43-4348-9BBD-10037E5DDCA7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BFEEC0-C5DC-442E-B4CF-919CB6E2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B2FEA4-8175-4DBD-B459-97761917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0265F6-5421-45F1-8707-6BB2FF3C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58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93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3" y="1143272"/>
            <a:ext cx="1337279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9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306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3" y="1143272"/>
            <a:ext cx="1337279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9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2D34B4-37E5-49CD-B3C4-F953557CC7F5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58DD5D2-9888-4FBA-A8A7-646BA2D9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38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E147A-A250-4243-802D-05BBE3E85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42C299-F5F7-4F7A-95F2-1981315BC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E1490D-6E01-43B2-989B-46E1E8AC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021B438-5F43-4348-9BBD-10037E5DDCA7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BFEEC0-C5DC-442E-B4CF-919CB6E2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B2FEA4-8175-4DBD-B459-97761917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0265F6-5421-45F1-8707-6BB2FF3C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58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81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438-5F43-4348-9BBD-10037E5DDCA7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65F6-5421-45F1-8707-6BB2FF3C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0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9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4B4-37E5-49CD-B3C4-F953557CC7F5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D5D2-9888-4FBA-A8A7-646BA2D9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3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7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45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3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71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65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9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76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82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2D34B4-37E5-49CD-B3C4-F953557CC7F5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58DD5D2-9888-4FBA-A8A7-646BA2D9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38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E147A-A250-4243-802D-05BBE3E85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42C299-F5F7-4F7A-95F2-1981315BC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E1490D-6E01-43B2-989B-46E1E8AC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021B438-5F43-4348-9BBD-10037E5DDCA7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BFEEC0-C5DC-442E-B4CF-919CB6E2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B2FEA4-8175-4DBD-B459-97761917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0265F6-5421-45F1-8707-6BB2FF3C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10" y="0"/>
            <a:ext cx="956951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2" y="152403"/>
            <a:ext cx="706487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2" y="642066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8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9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714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2" r:id="rId4"/>
    <p:sldLayoutId id="2147483683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3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F68A-6269-4D94-8B12-96859B8CB45B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72D0C-7B23-48D0-AE78-0D739D026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F191962-6B33-4E52-AA02-4FF77C72DDA1}"/>
              </a:ext>
            </a:extLst>
          </p:cNvPr>
          <p:cNvGrpSpPr/>
          <p:nvPr/>
        </p:nvGrpSpPr>
        <p:grpSpPr>
          <a:xfrm>
            <a:off x="3580915" y="3529510"/>
            <a:ext cx="5206911" cy="991740"/>
            <a:chOff x="609600" y="2828925"/>
            <a:chExt cx="4701387" cy="89545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36943E1-ACA3-494D-B672-42C2C46488DF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668398-7458-48C1-994B-D486CB7ED391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2C35D0F-092C-4D4D-A58E-EBDF604AF607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FFA1592-E708-4AA6-AA5B-9647CFA1CE63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F6F4182-EB90-4E60-8429-9BBA63FA0968}"/>
                </a:ext>
              </a:extLst>
            </p:cNvPr>
            <p:cNvSpPr/>
            <p:nvPr/>
          </p:nvSpPr>
          <p:spPr>
            <a:xfrm>
              <a:off x="4425162" y="2838554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="" xmlns:a16="http://schemas.microsoft.com/office/drawing/2014/main" id="{E077B1D7-2013-4F5A-B26C-4B3A750E7BCE}"/>
              </a:ext>
            </a:extLst>
          </p:cNvPr>
          <p:cNvSpPr/>
          <p:nvPr/>
        </p:nvSpPr>
        <p:spPr>
          <a:xfrm rot="14306008">
            <a:off x="5600005" y="359782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0F859B6-4FB8-403C-B52A-93E3AD2E9AFB}"/>
              </a:ext>
            </a:extLst>
          </p:cNvPr>
          <p:cNvSpPr txBox="1"/>
          <p:nvPr/>
        </p:nvSpPr>
        <p:spPr>
          <a:xfrm>
            <a:off x="3407718" y="4550289"/>
            <a:ext cx="53547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ru-RU" sz="1600" spc="0" dirty="0" smtClean="0">
                <a:solidFill>
                  <a:schemeClr val="accent1"/>
                </a:solidFill>
              </a:rPr>
              <a:t>     цель</a:t>
            </a:r>
            <a:r>
              <a:rPr lang="en-US" sz="1600" spc="0" dirty="0" smtClean="0"/>
              <a:t> </a:t>
            </a:r>
            <a:r>
              <a:rPr lang="ru-RU" sz="1600" spc="0" dirty="0" smtClean="0">
                <a:solidFill>
                  <a:schemeClr val="accent2"/>
                </a:solidFill>
              </a:rPr>
              <a:t>содержание</a:t>
            </a:r>
            <a:r>
              <a:rPr lang="en-US" sz="1600" spc="0" dirty="0" smtClean="0"/>
              <a:t> </a:t>
            </a:r>
            <a:r>
              <a:rPr lang="ru-RU" sz="1600" spc="0" dirty="0" smtClean="0">
                <a:solidFill>
                  <a:schemeClr val="accent3"/>
                </a:solidFill>
              </a:rPr>
              <a:t>механизмы</a:t>
            </a:r>
            <a:r>
              <a:rPr lang="en-US" sz="1600" spc="0" dirty="0" smtClean="0">
                <a:solidFill>
                  <a:schemeClr val="accent4"/>
                </a:solidFill>
              </a:rPr>
              <a:t> </a:t>
            </a:r>
            <a:r>
              <a:rPr lang="ru-RU" sz="1600" spc="0" dirty="0" smtClean="0">
                <a:solidFill>
                  <a:schemeClr val="accent4"/>
                </a:solidFill>
              </a:rPr>
              <a:t>показатели</a:t>
            </a:r>
            <a:r>
              <a:rPr lang="en-US" sz="1600" spc="0" dirty="0" smtClean="0">
                <a:solidFill>
                  <a:schemeClr val="accent4"/>
                </a:solidFill>
              </a:rPr>
              <a:t> </a:t>
            </a:r>
            <a:r>
              <a:rPr lang="ru-RU" sz="1600" dirty="0" smtClean="0">
                <a:solidFill>
                  <a:schemeClr val="accent5"/>
                </a:solidFill>
              </a:rPr>
              <a:t>результат</a:t>
            </a:r>
            <a:endParaRPr lang="en-US" sz="1600" spc="0" dirty="0">
              <a:solidFill>
                <a:schemeClr val="accent5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452915" y="4888841"/>
            <a:ext cx="7823200" cy="136558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Кисляков Алексей Вячеславович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кафедрой воспитания и дополнительного образования ГБУ ДПО ЧИППКРО, кандидат педагогических наук, доцент,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учебно-методического объединения в системе общего образования Челябинской области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671803" y="3649589"/>
            <a:ext cx="799292" cy="75158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04693" y="3741077"/>
            <a:ext cx="726323" cy="5686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7998543" y="364958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">
            <a:extLst>
              <a:ext uri="{FF2B5EF4-FFF2-40B4-BE49-F238E27FC236}">
                <a16:creationId xmlns="" xmlns:a16="http://schemas.microsoft.com/office/drawing/2014/main" id="{23D29F28-F946-4763-B6F0-2704C7ED296E}"/>
              </a:ext>
            </a:extLst>
          </p:cNvPr>
          <p:cNvSpPr>
            <a:spLocks noChangeAspect="1"/>
          </p:cNvSpPr>
          <p:nvPr/>
        </p:nvSpPr>
        <p:spPr>
          <a:xfrm>
            <a:off x="4772687" y="3685127"/>
            <a:ext cx="728460" cy="72791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1C3B1DC-08BA-4432-9F7D-3CB921FBB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215" y="353519"/>
            <a:ext cx="772503" cy="8636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B650CFA-5C94-4041-AD7D-83060708888C}"/>
              </a:ext>
            </a:extLst>
          </p:cNvPr>
          <p:cNvSpPr/>
          <p:nvPr/>
        </p:nvSpPr>
        <p:spPr>
          <a:xfrm>
            <a:off x="1426548" y="1493284"/>
            <a:ext cx="9551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Система работы по формированию программ наставничества в общеобразовательных организациях</a:t>
            </a:r>
            <a:endParaRPr lang="ru-RU" sz="3600" b="1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487" y="119986"/>
            <a:ext cx="6991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МАОУ «Академический лицей» города Магнитогорска</a:t>
            </a:r>
            <a:br>
              <a:rPr lang="ru-RU" sz="1600" dirty="0" smtClean="0">
                <a:solidFill>
                  <a:srgbClr val="002060"/>
                </a:solidFill>
                <a:latin typeface="+mj-lt"/>
              </a:rPr>
            </a:b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Региональная инновационная площадка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Наставничество как ведущий механизм реализации предпрофессиональной и профессиональной подготовки обучающихся многопрофильного лицея»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498" t="17581" r="20727" b="36374"/>
          <a:stretch/>
        </p:blipFill>
        <p:spPr bwMode="auto">
          <a:xfrm>
            <a:off x="587487" y="1197204"/>
            <a:ext cx="6656302" cy="3378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7317" t="28278" r="18418" b="41163"/>
          <a:stretch/>
        </p:blipFill>
        <p:spPr bwMode="auto">
          <a:xfrm>
            <a:off x="587487" y="4575712"/>
            <a:ext cx="6656302" cy="2102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6804" t="29274" r="51256" b="18659"/>
          <a:stretch/>
        </p:blipFill>
        <p:spPr bwMode="auto">
          <a:xfrm>
            <a:off x="7579151" y="3369065"/>
            <a:ext cx="4104038" cy="3693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18344" t="31244" r="39968" b="9464"/>
          <a:stretch/>
        </p:blipFill>
        <p:spPr bwMode="auto">
          <a:xfrm>
            <a:off x="7579151" y="182806"/>
            <a:ext cx="4104038" cy="3186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09691" y="111461"/>
            <a:ext cx="2175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http://</a:t>
            </a:r>
            <a:r>
              <a:rPr lang="en-US" sz="1600" dirty="0" smtClean="0">
                <a:solidFill>
                  <a:srgbClr val="0070C0"/>
                </a:solidFill>
              </a:rPr>
              <a:t>www.lycmgn.ru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598" y="153328"/>
            <a:ext cx="8923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МБОУ «Лицей № 120 г. Челябинска</a:t>
            </a:r>
            <a:r>
              <a:rPr lang="ru-RU" sz="1600" dirty="0" smtClean="0">
                <a:latin typeface="+mj-lt"/>
              </a:rPr>
              <a:t>»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i="1" dirty="0">
                <a:solidFill>
                  <a:srgbClr val="FF0000"/>
                </a:solidFill>
                <a:latin typeface="+mj-lt"/>
              </a:rPr>
              <a:t>Региональная инновационная площадка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Создание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реализация модели наставничества в условиях дуального образования, обеспечивающей раннее профессиональное самоопределение по сквозным рабочим профессиям рабочим профессиям, релевантным в Челябинской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области»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18215" t="19613" r="19444" b="18130"/>
          <a:stretch/>
        </p:blipFill>
        <p:spPr bwMode="auto">
          <a:xfrm>
            <a:off x="171195" y="1435052"/>
            <a:ext cx="7824248" cy="5242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813304" y="1230546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https://</a:t>
            </a:r>
            <a:r>
              <a:rPr lang="ru-RU" dirty="0" smtClean="0">
                <a:solidFill>
                  <a:srgbClr val="0070C0"/>
                </a:solidFill>
              </a:rPr>
              <a:t>licey120.ru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l="18343" t="28506" r="57285" b="29305"/>
          <a:stretch/>
        </p:blipFill>
        <p:spPr bwMode="auto">
          <a:xfrm>
            <a:off x="7258639" y="2264011"/>
            <a:ext cx="3850457" cy="3379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66189" t="37099" r="19444" b="32387"/>
          <a:stretch/>
        </p:blipFill>
        <p:spPr bwMode="auto">
          <a:xfrm>
            <a:off x="9813304" y="2828041"/>
            <a:ext cx="2238473" cy="2815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51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671" y="173379"/>
            <a:ext cx="11858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МБОУ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«Средняя общеобразовательная школа 68 г. Челябинска имени Родионова Е.Н.».</a:t>
            </a:r>
            <a:br>
              <a:rPr lang="ru-RU" dirty="0">
                <a:solidFill>
                  <a:srgbClr val="002060"/>
                </a:solidFill>
                <a:latin typeface="+mj-lt"/>
              </a:rPr>
            </a:br>
            <a:r>
              <a:rPr lang="ru-RU" i="1" dirty="0" smtClean="0">
                <a:solidFill>
                  <a:srgbClr val="FF0000"/>
                </a:solidFill>
                <a:latin typeface="+mj-lt"/>
              </a:rPr>
              <a:t>Региональная инновационная площадка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Стратегия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наставничества как механизм социальной адаптации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учащихся»</a:t>
            </a:r>
            <a:endParaRPr lang="ru-RU" b="0" i="0" dirty="0"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5906" t="15507" r="18033" b="17445"/>
          <a:stretch/>
        </p:blipFill>
        <p:spPr bwMode="auto">
          <a:xfrm>
            <a:off x="1216058" y="819710"/>
            <a:ext cx="9728462" cy="5806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48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7953" t="16876" r="8669" b="19955"/>
          <a:stretch/>
        </p:blipFill>
        <p:spPr bwMode="auto">
          <a:xfrm>
            <a:off x="3827283" y="173379"/>
            <a:ext cx="8025745" cy="4484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3952" y="1266888"/>
            <a:ext cx="3318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МАОУ «Лицей № 67 г. Челябинска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»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/>
            </a:r>
            <a:br>
              <a:rPr lang="ru-RU" dirty="0">
                <a:solidFill>
                  <a:srgbClr val="002060"/>
                </a:solidFill>
                <a:latin typeface="+mj-lt"/>
              </a:rPr>
            </a:br>
            <a:r>
              <a:rPr lang="ru-RU" i="1" dirty="0" smtClean="0">
                <a:solidFill>
                  <a:srgbClr val="FF0000"/>
                </a:solidFill>
                <a:latin typeface="+mj-lt"/>
              </a:rPr>
              <a:t>Региональная инновационная площадка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«Целевая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модель института наставничества в условиях создания комфортной образовательной среды для социальной и учебной активности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обучающихся»</a:t>
            </a:r>
            <a:endParaRPr lang="ru-RU" b="1" dirty="0"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7696" t="45610" r="8925" b="33409"/>
          <a:stretch/>
        </p:blipFill>
        <p:spPr bwMode="auto">
          <a:xfrm>
            <a:off x="3827282" y="4657749"/>
            <a:ext cx="8025745" cy="2026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85696" y="4657749"/>
            <a:ext cx="208744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chel67.ru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9913" y="126246"/>
            <a:ext cx="96121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МОУ «Средняя общеобразовательная школа № 23» г. Копейска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2000" i="1" dirty="0">
                <a:solidFill>
                  <a:srgbClr val="FF0000"/>
                </a:solidFill>
                <a:latin typeface="+mj-lt"/>
              </a:rPr>
              <a:t>Региональная инновационная площадка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«Формирование системы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soft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-наставничества для развития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социальной и творческой активности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обучающихся»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5527" t="13227" r="28295" b="6727"/>
          <a:stretch/>
        </p:blipFill>
        <p:spPr bwMode="auto">
          <a:xfrm>
            <a:off x="0" y="1197204"/>
            <a:ext cx="6259398" cy="5660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59398" y="2320588"/>
            <a:ext cx="564665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Программа </a:t>
            </a:r>
            <a:r>
              <a:rPr lang="ru-RU" sz="2000" b="1" dirty="0">
                <a:solidFill>
                  <a:srgbClr val="FF0000"/>
                </a:solidFill>
              </a:rPr>
              <a:t>«Лига ораторов»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ф</a:t>
            </a:r>
            <a:r>
              <a:rPr lang="ru-RU" sz="2000" b="1" dirty="0" smtClean="0">
                <a:solidFill>
                  <a:srgbClr val="002060"/>
                </a:solidFill>
              </a:rPr>
              <a:t>орма </a:t>
            </a:r>
            <a:r>
              <a:rPr lang="ru-RU" sz="2000" b="1" dirty="0">
                <a:solidFill>
                  <a:srgbClr val="002060"/>
                </a:solidFill>
              </a:rPr>
              <a:t>наставничества: «учитель-ученик»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аправление</a:t>
            </a:r>
            <a:r>
              <a:rPr lang="ru-RU" sz="2000" b="1" dirty="0">
                <a:solidFill>
                  <a:srgbClr val="002060"/>
                </a:solidFill>
              </a:rPr>
              <a:t>: «учитель-пассивный ученик»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9399" y="4027602"/>
            <a:ext cx="564665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ПРОГРАММА коммуникации и взаимодействия «</a:t>
            </a:r>
            <a:r>
              <a:rPr lang="ru-RU" sz="2000" b="1" dirty="0" err="1">
                <a:solidFill>
                  <a:srgbClr val="FF0000"/>
                </a:solidFill>
              </a:rPr>
              <a:t>ВКонтакте</a:t>
            </a:r>
            <a:r>
              <a:rPr lang="ru-RU" sz="2000" b="1" dirty="0">
                <a:solidFill>
                  <a:srgbClr val="FF0000"/>
                </a:solidFill>
              </a:rPr>
              <a:t>»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ф</a:t>
            </a:r>
            <a:r>
              <a:rPr lang="ru-RU" sz="2000" b="1" dirty="0" smtClean="0">
                <a:solidFill>
                  <a:srgbClr val="002060"/>
                </a:solidFill>
              </a:rPr>
              <a:t>орма </a:t>
            </a:r>
            <a:r>
              <a:rPr lang="ru-RU" sz="2000" b="1" dirty="0">
                <a:solidFill>
                  <a:srgbClr val="002060"/>
                </a:solidFill>
              </a:rPr>
              <a:t>наставничества: «ученик-ученик» </a:t>
            </a:r>
            <a:r>
              <a:rPr lang="ru-RU" sz="2000" b="1" dirty="0" smtClean="0">
                <a:solidFill>
                  <a:srgbClr val="002060"/>
                </a:solidFill>
              </a:rPr>
              <a:t>направление</a:t>
            </a:r>
            <a:r>
              <a:rPr lang="ru-RU" sz="2000" b="1" dirty="0">
                <a:solidFill>
                  <a:srgbClr val="002060"/>
                </a:solidFill>
              </a:rPr>
              <a:t>: «равный-равному»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9992" y="292393"/>
            <a:ext cx="3114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https://</a:t>
            </a:r>
            <a:r>
              <a:rPr lang="ru-RU" sz="2000" dirty="0" smtClean="0">
                <a:solidFill>
                  <a:srgbClr val="0070C0"/>
                </a:solidFill>
              </a:rPr>
              <a:t>sh23.kopeysk-uo.ru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441" y="131975"/>
            <a:ext cx="9794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МБОУ «Средняя общеобразовательная школа № 16» г. Еманжелинска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Региональная инновационная площадка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+mj-lt"/>
              </a:rPr>
            </a:b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Внедрение программ наставничества в образовательной организации на основе реализации краткосрочных проектов различной направленности»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181" y="393584"/>
            <a:ext cx="2203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http</a:t>
            </a:r>
            <a:r>
              <a:rPr lang="en-US" sz="2000" dirty="0">
                <a:solidFill>
                  <a:srgbClr val="0070C0"/>
                </a:solidFill>
              </a:rPr>
              <a:t>://emobr-16.ru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4752" t="12543" r="17905" b="21551"/>
          <a:stretch/>
        </p:blipFill>
        <p:spPr bwMode="auto">
          <a:xfrm>
            <a:off x="3947614" y="1376313"/>
            <a:ext cx="7735338" cy="5273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7066" t="15279" r="25986" b="5359"/>
          <a:stretch/>
        </p:blipFill>
        <p:spPr bwMode="auto">
          <a:xfrm>
            <a:off x="180741" y="1838227"/>
            <a:ext cx="3901065" cy="3864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49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581" y="245097"/>
            <a:ext cx="99668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+mj-lt"/>
              </a:rPr>
              <a:t>МБОУ «Средняя общеобразовательная школа № 112» Трехгорного городского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округа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+mj-lt"/>
              </a:rPr>
            </a:br>
            <a:r>
              <a:rPr lang="ru-RU" sz="2000" i="1" dirty="0">
                <a:solidFill>
                  <a:srgbClr val="FF0000"/>
                </a:solidFill>
                <a:latin typeface="+mj-lt"/>
              </a:rPr>
              <a:t>Региональная инновационная 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площадка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Внедрение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целевой модели наставничества как ресурс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полисубъективного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воспитания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обучающихся»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0006" t="13455" r="13544" b="46594"/>
          <a:stretch/>
        </p:blipFill>
        <p:spPr bwMode="auto">
          <a:xfrm>
            <a:off x="98511" y="1496431"/>
            <a:ext cx="6933885" cy="230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8466" t="18243" r="9824" b="36374"/>
          <a:stretch/>
        </p:blipFill>
        <p:spPr bwMode="auto">
          <a:xfrm>
            <a:off x="304288" y="4034674"/>
            <a:ext cx="6522329" cy="2243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20855" t="52954" r="23747" b="17446"/>
          <a:stretch/>
        </p:blipFill>
        <p:spPr bwMode="auto">
          <a:xfrm>
            <a:off x="7167513" y="2092966"/>
            <a:ext cx="5024487" cy="1706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4161" t="28734" r="9568" b="37286"/>
          <a:stretch/>
        </p:blipFill>
        <p:spPr bwMode="auto">
          <a:xfrm>
            <a:off x="6504495" y="4468305"/>
            <a:ext cx="5552387" cy="1885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95143" y="1500043"/>
            <a:ext cx="3092513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http://sch112trg.educhel.ru</a:t>
            </a:r>
            <a:endParaRPr lang="ru-RU" sz="2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F191962-6B33-4E52-AA02-4FF77C72DDA1}"/>
              </a:ext>
            </a:extLst>
          </p:cNvPr>
          <p:cNvGrpSpPr/>
          <p:nvPr/>
        </p:nvGrpSpPr>
        <p:grpSpPr>
          <a:xfrm>
            <a:off x="3580915" y="3529510"/>
            <a:ext cx="5206911" cy="991740"/>
            <a:chOff x="609600" y="2828925"/>
            <a:chExt cx="4701387" cy="89545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36943E1-ACA3-494D-B672-42C2C46488DF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668398-7458-48C1-994B-D486CB7ED391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2C35D0F-092C-4D4D-A58E-EBDF604AF607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FFA1592-E708-4AA6-AA5B-9647CFA1CE63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F6F4182-EB90-4E60-8429-9BBA63FA0968}"/>
                </a:ext>
              </a:extLst>
            </p:cNvPr>
            <p:cNvSpPr/>
            <p:nvPr/>
          </p:nvSpPr>
          <p:spPr>
            <a:xfrm>
              <a:off x="4425162" y="2838554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="" xmlns:a16="http://schemas.microsoft.com/office/drawing/2014/main" id="{E077B1D7-2013-4F5A-B26C-4B3A750E7BCE}"/>
              </a:ext>
            </a:extLst>
          </p:cNvPr>
          <p:cNvSpPr/>
          <p:nvPr/>
        </p:nvSpPr>
        <p:spPr>
          <a:xfrm rot="14306008">
            <a:off x="5600005" y="359782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0F859B6-4FB8-403C-B52A-93E3AD2E9AFB}"/>
              </a:ext>
            </a:extLst>
          </p:cNvPr>
          <p:cNvSpPr txBox="1"/>
          <p:nvPr/>
        </p:nvSpPr>
        <p:spPr>
          <a:xfrm>
            <a:off x="3407718" y="4550289"/>
            <a:ext cx="53547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ru-RU" sz="1600" spc="0" dirty="0" smtClean="0">
                <a:solidFill>
                  <a:schemeClr val="accent1"/>
                </a:solidFill>
              </a:rPr>
              <a:t>     цель</a:t>
            </a:r>
            <a:r>
              <a:rPr lang="en-US" sz="1600" spc="0" dirty="0" smtClean="0"/>
              <a:t> </a:t>
            </a:r>
            <a:r>
              <a:rPr lang="ru-RU" sz="1600" spc="0" dirty="0" smtClean="0">
                <a:solidFill>
                  <a:schemeClr val="accent2"/>
                </a:solidFill>
              </a:rPr>
              <a:t>содержание</a:t>
            </a:r>
            <a:r>
              <a:rPr lang="en-US" sz="1600" spc="0" dirty="0" smtClean="0"/>
              <a:t> </a:t>
            </a:r>
            <a:r>
              <a:rPr lang="ru-RU" sz="1600" spc="0" dirty="0" smtClean="0">
                <a:solidFill>
                  <a:schemeClr val="accent3"/>
                </a:solidFill>
              </a:rPr>
              <a:t>механизмы</a:t>
            </a:r>
            <a:r>
              <a:rPr lang="en-US" sz="1600" spc="0" dirty="0" smtClean="0">
                <a:solidFill>
                  <a:schemeClr val="accent4"/>
                </a:solidFill>
              </a:rPr>
              <a:t> </a:t>
            </a:r>
            <a:r>
              <a:rPr lang="ru-RU" sz="1600" spc="0" dirty="0" smtClean="0">
                <a:solidFill>
                  <a:schemeClr val="accent4"/>
                </a:solidFill>
              </a:rPr>
              <a:t>показатели</a:t>
            </a:r>
            <a:r>
              <a:rPr lang="en-US" sz="1600" spc="0" dirty="0" smtClean="0">
                <a:solidFill>
                  <a:schemeClr val="accent4"/>
                </a:solidFill>
              </a:rPr>
              <a:t> </a:t>
            </a:r>
            <a:r>
              <a:rPr lang="ru-RU" sz="1600" dirty="0" smtClean="0">
                <a:solidFill>
                  <a:schemeClr val="accent5"/>
                </a:solidFill>
              </a:rPr>
              <a:t>результат</a:t>
            </a:r>
            <a:endParaRPr lang="en-US" sz="1600" spc="0" dirty="0">
              <a:solidFill>
                <a:schemeClr val="accent5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452915" y="4888841"/>
            <a:ext cx="7823200" cy="136558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Кисляков Алексей Вячеславович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кафедрой воспитания и дополнительного образования ГБУ ДПО ЧИППКРО, кандидат педагогических наук, доцент,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учебно-методического объединения в системе общего образования Челябинской области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671803" y="3649589"/>
            <a:ext cx="799292" cy="75158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04693" y="3741077"/>
            <a:ext cx="726323" cy="5686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7998543" y="364958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">
            <a:extLst>
              <a:ext uri="{FF2B5EF4-FFF2-40B4-BE49-F238E27FC236}">
                <a16:creationId xmlns="" xmlns:a16="http://schemas.microsoft.com/office/drawing/2014/main" id="{23D29F28-F946-4763-B6F0-2704C7ED296E}"/>
              </a:ext>
            </a:extLst>
          </p:cNvPr>
          <p:cNvSpPr>
            <a:spLocks noChangeAspect="1"/>
          </p:cNvSpPr>
          <p:nvPr/>
        </p:nvSpPr>
        <p:spPr>
          <a:xfrm>
            <a:off x="4772687" y="3685127"/>
            <a:ext cx="728460" cy="72791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1C3B1DC-08BA-4432-9F7D-3CB921FBB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215" y="353519"/>
            <a:ext cx="772503" cy="8636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B650CFA-5C94-4041-AD7D-83060708888C}"/>
              </a:ext>
            </a:extLst>
          </p:cNvPr>
          <p:cNvSpPr/>
          <p:nvPr/>
        </p:nvSpPr>
        <p:spPr>
          <a:xfrm>
            <a:off x="1426548" y="1493284"/>
            <a:ext cx="9551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Система работы по формированию программ наставничества в общеобразовательных организациях</a:t>
            </a:r>
            <a:endParaRPr lang="ru-RU" sz="3600" b="1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61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216</Words>
  <Application>Microsoft Office PowerPoint</Application>
  <PresentationFormat>Широкоэкранный</PresentationFormat>
  <Paragraphs>30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 Unicode MS</vt:lpstr>
      <vt:lpstr>맑은 고딕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Пользователь Windows</cp:lastModifiedBy>
  <cp:revision>371</cp:revision>
  <dcterms:created xsi:type="dcterms:W3CDTF">2019-01-14T06:35:35Z</dcterms:created>
  <dcterms:modified xsi:type="dcterms:W3CDTF">2021-12-05T18:05:38Z</dcterms:modified>
</cp:coreProperties>
</file>