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66" r:id="rId3"/>
    <p:sldId id="259" r:id="rId4"/>
    <p:sldId id="258" r:id="rId5"/>
    <p:sldId id="256" r:id="rId6"/>
    <p:sldId id="286" r:id="rId7"/>
    <p:sldId id="260" r:id="rId8"/>
    <p:sldId id="272" r:id="rId9"/>
    <p:sldId id="265" r:id="rId10"/>
    <p:sldId id="264" r:id="rId11"/>
    <p:sldId id="263" r:id="rId12"/>
    <p:sldId id="262" r:id="rId13"/>
    <p:sldId id="268" r:id="rId14"/>
    <p:sldId id="276" r:id="rId15"/>
    <p:sldId id="269" r:id="rId16"/>
    <p:sldId id="271" r:id="rId17"/>
    <p:sldId id="274" r:id="rId18"/>
    <p:sldId id="270" r:id="rId19"/>
    <p:sldId id="290" r:id="rId20"/>
    <p:sldId id="291" r:id="rId21"/>
    <p:sldId id="292" r:id="rId22"/>
    <p:sldId id="293" r:id="rId23"/>
    <p:sldId id="267" r:id="rId24"/>
    <p:sldId id="280" r:id="rId25"/>
    <p:sldId id="283" r:id="rId26"/>
    <p:sldId id="284" r:id="rId27"/>
    <p:sldId id="285" r:id="rId28"/>
    <p:sldId id="288" r:id="rId29"/>
    <p:sldId id="289" r:id="rId30"/>
    <p:sldId id="281" r:id="rId31"/>
    <p:sldId id="282" r:id="rId32"/>
    <p:sldId id="275" r:id="rId33"/>
    <p:sldId id="294" r:id="rId34"/>
    <p:sldId id="295" r:id="rId35"/>
    <p:sldId id="296" r:id="rId36"/>
    <p:sldId id="297" r:id="rId37"/>
    <p:sldId id="278" r:id="rId38"/>
    <p:sldId id="279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74.rospotrebnadzor.ru/c/document_library/get_file?uuid=9c5da001-8ac1-4674-9f29-0297717a990e&amp;groupId=10156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_heCI7Cj5-sdG5WWG1zR0ZrVlE/view?usp=sharing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zlatpso@mail.ru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hs.gov.ru/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571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Организация туристского похода</a:t>
            </a:r>
            <a:br>
              <a:rPr lang="ru-RU" sz="3600" dirty="0" smtClean="0"/>
            </a:br>
            <a:r>
              <a:rPr lang="ru-RU" sz="3600" dirty="0" smtClean="0"/>
              <a:t>в образовательной </a:t>
            </a:r>
            <a:r>
              <a:rPr lang="ru-RU" sz="3600" dirty="0" smtClean="0"/>
              <a:t>организации 2019 году. </a:t>
            </a:r>
            <a:r>
              <a:rPr lang="ru-RU" sz="3600" dirty="0" smtClean="0"/>
              <a:t>Оформление документации.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941168"/>
            <a:ext cx="8147248" cy="158417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Председатель детско-юношеской комиссии </a:t>
            </a:r>
          </a:p>
          <a:p>
            <a:pPr algn="r"/>
            <a:r>
              <a:rPr lang="ru-RU" sz="2000" dirty="0" smtClean="0"/>
              <a:t>Региональной физкультурно-спортивной общественной организации </a:t>
            </a:r>
          </a:p>
          <a:p>
            <a:pPr algn="r"/>
            <a:r>
              <a:rPr lang="ru-RU" sz="2000" dirty="0" smtClean="0"/>
              <a:t>«Федерация спортивного туризма Челябинской области».</a:t>
            </a:r>
          </a:p>
          <a:p>
            <a:pPr algn="r"/>
            <a:r>
              <a:rPr lang="ru-RU" sz="2000" dirty="0" err="1" smtClean="0"/>
              <a:t>Ишкаева</a:t>
            </a:r>
            <a:r>
              <a:rPr lang="ru-RU" sz="2000" dirty="0" smtClean="0"/>
              <a:t> Светлана Маратовна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4"/>
          <a:stretch/>
        </p:blipFill>
        <p:spPr>
          <a:xfrm>
            <a:off x="1403648" y="1933546"/>
            <a:ext cx="6084320" cy="3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0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6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9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/>
              <a:t>Руководитель группы оформляет:</a:t>
            </a:r>
          </a:p>
          <a:p>
            <a:pPr>
              <a:buNone/>
            </a:pPr>
            <a:r>
              <a:rPr lang="ru-RU" sz="2400" dirty="0" smtClean="0"/>
              <a:t>-  маршрутный лист или </a:t>
            </a:r>
          </a:p>
          <a:p>
            <a:pPr>
              <a:buNone/>
            </a:pPr>
            <a:r>
              <a:rPr lang="ru-RU" sz="2400" dirty="0" smtClean="0"/>
              <a:t>   маршрутную книжку;</a:t>
            </a:r>
          </a:p>
          <a:p>
            <a:pPr>
              <a:buNone/>
            </a:pPr>
            <a:r>
              <a:rPr lang="ru-RU" sz="2400" dirty="0" smtClean="0"/>
              <a:t>   На каждого участника похода из числа обучающихся оформляется:</a:t>
            </a:r>
          </a:p>
          <a:p>
            <a:pPr>
              <a:buFontTx/>
              <a:buChar char="-"/>
            </a:pPr>
            <a:r>
              <a:rPr lang="ru-RU" sz="2400" dirty="0" smtClean="0"/>
              <a:t>разрешение от родителей</a:t>
            </a:r>
          </a:p>
          <a:p>
            <a:pPr>
              <a:buNone/>
            </a:pPr>
            <a:r>
              <a:rPr lang="ru-RU" sz="2400" dirty="0" smtClean="0"/>
              <a:t>    на поход;</a:t>
            </a:r>
          </a:p>
          <a:p>
            <a:pPr>
              <a:buFontTx/>
              <a:buChar char="-"/>
            </a:pPr>
            <a:r>
              <a:rPr lang="ru-RU" sz="2400" dirty="0" smtClean="0"/>
              <a:t>медицинский допуск;</a:t>
            </a:r>
          </a:p>
          <a:p>
            <a:pPr>
              <a:buFontTx/>
              <a:buChar char="-"/>
            </a:pPr>
            <a:r>
              <a:rPr lang="ru-RU" sz="2400" dirty="0" smtClean="0"/>
              <a:t>справка о прививке против клещевого энцефалита;</a:t>
            </a:r>
          </a:p>
          <a:p>
            <a:pPr>
              <a:buFontTx/>
              <a:buChar char="-"/>
            </a:pPr>
            <a:r>
              <a:rPr lang="ru-RU" sz="2400" dirty="0" smtClean="0"/>
              <a:t>договор о страховании от несчастного случая.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Оформление документов, необходимых документов для организации туристского похода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00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3050"/>
            <a:ext cx="7931224" cy="5853113"/>
          </a:xfrm>
        </p:spPr>
        <p:txBody>
          <a:bodyPr/>
          <a:lstStyle/>
          <a:p>
            <a:pPr marL="0" indent="0" hangingPunc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Маршрутный лист выдаётся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выпускающей МКК или направляющей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образовательной организацией. На основании оформленного маршрутного листа производится учёт работы педагогов, подтверждение туристского опыта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обучающихся. </a:t>
            </a:r>
          </a:p>
          <a:p>
            <a:pPr marL="0" indent="0" hangingPunc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учета маршрутных листов в образовательной организации необходимо вести журнал регистрации маршрутных листов.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3050"/>
            <a:ext cx="8147248" cy="585311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Журнал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регистрации маршрутных листов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_____________________________________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(наименование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организации)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045215"/>
              </p:ext>
            </p:extLst>
          </p:nvPr>
        </p:nvGraphicFramePr>
        <p:xfrm>
          <a:off x="179512" y="3344373"/>
          <a:ext cx="8784976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6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0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0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0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№ маршрутного листа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Ф.И.О. руководителя группы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Кол-во участников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Сроки проведения  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Район путешествия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Роспись в получении маршрутного листа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Отметка о зачёте маршрута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366" marR="583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5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3050"/>
            <a:ext cx="7643192" cy="4740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Маршрутная книжка выдается и заверяется штампом полномочной МКК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Маршрутный лист является документом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некатегорийных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походов, в маршрутах которых отсутствуют классифицированные локальные и протяженные препятствия, а для остальных походов используется маршрутная книжка.</a:t>
            </a:r>
          </a:p>
          <a:p>
            <a:pPr marL="0" indent="0" algn="ctr">
              <a:buNone/>
            </a:pPr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07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73050"/>
            <a:ext cx="7972452" cy="585311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организации туристско-спортивных походов обязанность руководителя: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представить в маршрутно-квалификационную комиссию (МКК), имеющую полномочия на рассмотрение похода данной категории сложности, не позднее чем за 30 дней до начала похода, заявочные документы на совершение похода (маршрутную книжку и ее копию, справки об опыте участников, руководителя и заместителя руководителя, картографический материал, медицинские справки и другие документы, необходимые для рассмотрения заявленного похода). 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73050"/>
            <a:ext cx="7901014" cy="615634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письменном разрешении родителей (законных представителей), указываются особенности детей, которые необходимо учесть в походе (Приложение 3 к Методическим рекомендациям) 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Для обучающихся, членов  туристско-краеведческих объединений образовательной организации, работающих по утвержденным программам письменное разрешение родителей (законных представителей) оформляется один раз – в начале учебного года.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73050"/>
            <a:ext cx="7758138" cy="585311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Медицинский допуск на участие в походе оформляется на поход продолжительностью свыше трех дней (Приложение 4 к Методическим рекомендациям…). </a:t>
            </a:r>
          </a:p>
          <a:p>
            <a:pPr lvl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pPr lvl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Обучающимся, допущенным к занятиям физической культурой по основной группе без ограничений, медицинский допуск для участия в походе продолжительностью до 3-х дней не требуется.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73050"/>
            <a:ext cx="8043890" cy="585311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   Все участники туристских мероприятий должны быть застрахованы от несчастного случая в соответствии с </a:t>
            </a:r>
            <a:r>
              <a:rPr lang="ru-RU" b="1" dirty="0" smtClean="0"/>
              <a:t>ФЗ «Об основах туристской деятельности в Российской Федерации».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В соответствии с </a:t>
            </a:r>
            <a:r>
              <a:rPr lang="ru-RU" dirty="0" smtClean="0">
                <a:hlinkClick r:id="rId2"/>
              </a:rPr>
              <a:t>Предписанием </a:t>
            </a:r>
            <a:r>
              <a:rPr lang="ru-RU" dirty="0">
                <a:hlinkClick r:id="rId2"/>
              </a:rPr>
              <a:t>главного государственного санитарного врача по Челябинской области от 13.03.2019 г. №1 "О дополнительных противоэпидемических (профилактических) мероприятиях в очаге клещевых инфекций в Челябинской области в сезон 2019 года"</a:t>
            </a:r>
            <a:r>
              <a:rPr lang="ru-RU" b="1" dirty="0" smtClean="0"/>
              <a:t> </a:t>
            </a:r>
            <a:r>
              <a:rPr lang="ru-RU" dirty="0" smtClean="0"/>
              <a:t>все участники туристских походов должны быть привиты против клещевого энцефалита. Запрещен выход в туристические походы, экскурсии, участие в спортивных </a:t>
            </a:r>
            <a:r>
              <a:rPr lang="ru-RU" dirty="0"/>
              <a:t>соревнованиях на открытой природе, в благоустройстве и очистке территорий детей и подростков, не привитых против клещевого вирусного энцефалита. Срок – эпидемиологический сезон (с апреля по октябрь).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73050"/>
            <a:ext cx="7972452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проведения однодневных туристских прогулок, ближних экскурсий, практических занятий на местности, включенных в утвержденные образовательные программы объединений, оформление вышеуказанных документов не требуется.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7.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273050"/>
            <a:ext cx="5050904" cy="5853113"/>
          </a:xfrm>
        </p:spPr>
        <p:txBody>
          <a:bodyPr/>
          <a:lstStyle/>
          <a:p>
            <a:pPr algn="ctr"/>
            <a:r>
              <a:rPr lang="ru-RU" dirty="0" smtClean="0"/>
              <a:t>Приобретение продуктов питания</a:t>
            </a:r>
          </a:p>
          <a:p>
            <a:pPr algn="ctr"/>
            <a:r>
              <a:rPr lang="ru-RU" dirty="0" smtClean="0"/>
              <a:t>Оформление документов на перевозку детей автобусом или ЖД транспортом</a:t>
            </a:r>
          </a:p>
          <a:p>
            <a:pPr algn="ctr"/>
            <a:r>
              <a:rPr lang="ru-RU" dirty="0" smtClean="0"/>
              <a:t>Приобретение снаряжения и оборудования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Материально-техническое обеспечение похода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58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3050"/>
            <a:ext cx="8291264" cy="6252294"/>
          </a:xfrm>
        </p:spPr>
        <p:txBody>
          <a:bodyPr>
            <a:normAutofit fontScale="70000" lnSpcReduction="20000"/>
          </a:bodyPr>
          <a:lstStyle/>
          <a:p>
            <a:pPr marL="0" indent="0" algn="ctr" hangingPunct="0">
              <a:buNone/>
            </a:pPr>
            <a:r>
              <a:rPr lang="ru-RU" b="1" dirty="0"/>
              <a:t>Основные </a:t>
            </a:r>
            <a:r>
              <a:rPr lang="ru-RU" b="1" dirty="0" smtClean="0"/>
              <a:t>документы,</a:t>
            </a:r>
          </a:p>
          <a:p>
            <a:pPr marL="0" indent="0" algn="ctr" hangingPunct="0">
              <a:buNone/>
            </a:pPr>
            <a:r>
              <a:rPr lang="ru-RU" b="1" dirty="0" smtClean="0"/>
              <a:t>регламентирующие </a:t>
            </a:r>
            <a:r>
              <a:rPr lang="ru-RU" b="1" dirty="0"/>
              <a:t>проведение походов с учащимися:</a:t>
            </a:r>
            <a:endParaRPr lang="ru-RU" dirty="0"/>
          </a:p>
          <a:p>
            <a:pPr marL="0" indent="0" algn="ctr"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ИНСТРУКЦИЯ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ОРГАНИЗАЦИИ И ПРОВЕДЕНИЮ ТУРИСТСКИХ ПОХОДОВ,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ЭКСПЕДИЦИЙ И ЭКСКУРСИЙ (ПУТЕШЕСТВИЙ) С УЧАЩИМИСЯ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ОБЩЕОБРАЗОВАТЕЛЬНЫХ ШКОЛ И ПРОФЕССИОНАЛЬНЫХ УЧИЛИЩ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ВОСПИТАННИКАМИ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ДЕТСКИХ ДОМОВ И ШКОЛ-ИНТЕРНАТОВ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 СТУДЕНТАМИ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ПЕДАГОГИЧЕСКИХ УЧИЛИЩ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РОССИЙСКОЙ ФЕДЕРАЦИИ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 smtClean="0"/>
              <a:t>Приложение 1 к приказу Министерства </a:t>
            </a:r>
            <a:r>
              <a:rPr lang="ru-RU" dirty="0"/>
              <a:t>образования</a:t>
            </a:r>
            <a:br>
              <a:rPr lang="ru-RU" dirty="0"/>
            </a:br>
            <a:r>
              <a:rPr lang="ru-RU" dirty="0"/>
              <a:t>Российской </a:t>
            </a:r>
            <a:r>
              <a:rPr lang="ru-RU" dirty="0" smtClean="0"/>
              <a:t>Федерации от </a:t>
            </a:r>
            <a:r>
              <a:rPr lang="ru-RU" dirty="0"/>
              <a:t>13 июля 1992 г. № 293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Методические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рекомендации по организации и проведению туристских походов с обучающимися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 smtClean="0"/>
              <a:t>под </a:t>
            </a:r>
            <a:r>
              <a:rPr lang="ru-RU" dirty="0"/>
              <a:t>общ. ред. М.М. </a:t>
            </a:r>
            <a:r>
              <a:rPr lang="ru-RU" dirty="0" err="1"/>
              <a:t>Бостанджогло</a:t>
            </a:r>
            <a:r>
              <a:rPr lang="ru-RU" dirty="0"/>
              <a:t>. – Министерство образования и науки Российской Федерации, ФГБОУ ДОД «Федеральный центр детско-юношеского туризма и краеведения Российской Федерации». </a:t>
            </a:r>
            <a:r>
              <a:rPr lang="ru-RU" dirty="0" smtClean="0"/>
              <a:t>2015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37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3050"/>
            <a:ext cx="8003232" cy="585311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Приобретение продуктов </a:t>
            </a:r>
            <a:r>
              <a:rPr lang="ru-RU" dirty="0" smtClean="0"/>
              <a:t>питания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hlinkClick r:id="rId2"/>
              </a:rPr>
              <a:t>О нормах расходов на питание в туристских мероприятиях (письмо Министерства образования РФ от 11 января 1993 г.  № 9/32-Ф)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05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3050"/>
            <a:ext cx="8219256" cy="5853113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/>
              <a:t>О нормах расходов на питание в туристских мероприятиях</a:t>
            </a:r>
            <a:endParaRPr lang="ru-RU" b="1" dirty="0"/>
          </a:p>
          <a:p>
            <a:r>
              <a:rPr lang="ru-RU" b="1" i="1" dirty="0"/>
              <a:t>Письмо Министерства образования Российской Федерации от 11 января 1993 г. №9/32-Ф</a:t>
            </a:r>
            <a:endParaRPr lang="ru-RU" i="1" dirty="0"/>
          </a:p>
          <a:p>
            <a:r>
              <a:rPr lang="ru-RU" dirty="0"/>
              <a:t>Министерство образования Российской Федерации разъясняет, что при проведении туристских мероприятий (походов, путешествий, слетов, соревнований и др.) следует руководствоваться «Примерным перечнем продуктов питания, рекомендуемых при составлении суточного рациона юного туриста в походах и путешествиях» (прилагается). В случае отсутствия некоторых продуктов разрешается замена продуктами других наименований с увели­чением соответственно их количества.</a:t>
            </a:r>
          </a:p>
          <a:p>
            <a:r>
              <a:rPr lang="ru-RU" dirty="0"/>
              <a:t>Денежные нормы расходов на питание в туристских мероприятиях устанавливаются руководителями учреждений и организаций, проводящих эти мероприятия, исходя из натуральных норм, по фактическим ценам, складывающимся в регионе их проведения в преде­лах имеющихся средств.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58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3050"/>
            <a:ext cx="8075240" cy="58531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Организация перевозки детей автобусами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Постановление </a:t>
            </a:r>
            <a:r>
              <a:rPr lang="ru-RU" dirty="0"/>
              <a:t>Правительства РФ от 17 декабря 2013 г. N 1177</a:t>
            </a:r>
            <a:br>
              <a:rPr lang="ru-RU" dirty="0"/>
            </a:br>
            <a:r>
              <a:rPr lang="ru-RU" dirty="0"/>
              <a:t>"Об утверждении Правил организованной перевозки группы детей автобусами"</a:t>
            </a:r>
          </a:p>
          <a:p>
            <a:pPr marL="0" indent="0" algn="ctr">
              <a:buNone/>
            </a:pPr>
            <a:r>
              <a:rPr lang="ru-RU" b="1" dirty="0"/>
              <a:t>С изменениями и дополнениями от:</a:t>
            </a:r>
          </a:p>
          <a:p>
            <a:pPr marL="0" indent="0" algn="ctr">
              <a:buNone/>
            </a:pPr>
            <a:r>
              <a:rPr lang="ru-RU" dirty="0"/>
              <a:t>23 июня 2014 г., 30 июня 2015 г., 22 июня, 30 декабря 2016 г., 29 июня, 23 декабря 2017 г., 17 апреля, 8 августа 2018 г.</a:t>
            </a:r>
          </a:p>
          <a:p>
            <a:pPr algn="ctr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146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Шаг 8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Руководитель образовательной организации на основании рассмотрения документов издает приказ о проведении туристского мероприятия (Приложение 1 к Методическим рекомендациям…) с указанием планируемого  маршрута, сроков проведения, состава туристской группы.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Оформление приказа по образовательной организации о проведении туристского похода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67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Шаг 9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Необходимые телефоны:</a:t>
            </a:r>
          </a:p>
          <a:p>
            <a:pPr>
              <a:buFontTx/>
              <a:buChar char="-"/>
            </a:pPr>
            <a:r>
              <a:rPr lang="ru-RU" dirty="0" smtClean="0"/>
              <a:t>телефоны руководителей организации;</a:t>
            </a:r>
          </a:p>
          <a:p>
            <a:pPr>
              <a:buFontTx/>
              <a:buChar char="-"/>
            </a:pPr>
            <a:r>
              <a:rPr lang="ru-RU" dirty="0" smtClean="0"/>
              <a:t>телефоны органов, курирующих вопросы образования в районе похода;</a:t>
            </a:r>
          </a:p>
          <a:p>
            <a:pPr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омера </a:t>
            </a:r>
            <a:r>
              <a:rPr lang="ru-RU" dirty="0"/>
              <a:t>телефонов, по которым звонить при </a:t>
            </a:r>
            <a:r>
              <a:rPr lang="ru-RU" dirty="0" smtClean="0"/>
              <a:t>ЧС;</a:t>
            </a:r>
          </a:p>
          <a:p>
            <a:pPr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омера телефонов медицинских организаций</a:t>
            </a: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Сбор и подготовка  списка контактных телефонов экстренных служб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18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8003232" cy="58655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/>
              <a:t>Поисково-спасательные отряды Челябинской области</a:t>
            </a:r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dirty="0"/>
              <a:t>Мобильный поисково-спасательный отряд Челябинска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/>
              <a:t>Почтовый адрес: 454047, г. Челябинск, ул. Дегтярева, д. 58-б.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Телефон, факс: (351) 7350-112ф., 720-20-99т., 7350-911 (оперативный номер)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Начальник отряда - Швец Иван Борисович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mpso_chel@mail.ru</a:t>
            </a:r>
          </a:p>
          <a:p>
            <a:pPr>
              <a:spcBef>
                <a:spcPts val="0"/>
              </a:spcBef>
            </a:pPr>
            <a:endParaRPr lang="ru-RU" sz="1800" dirty="0" smtClean="0"/>
          </a:p>
          <a:p>
            <a:pPr>
              <a:spcBef>
                <a:spcPts val="0"/>
              </a:spcBef>
            </a:pPr>
            <a:r>
              <a:rPr lang="ru-RU" sz="1800" b="1" dirty="0"/>
              <a:t>Златоустовский поисково-спасательный отряд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/>
              <a:t>Почтовый адрес: 456205, г. Златоуст, ул. Спортивная, д. 1-а.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Телефон: (3513) 62-06-13.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Начальник отряда – Михеев Александр Юрьевич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Зам. начальника отряда –  </a:t>
            </a:r>
            <a:r>
              <a:rPr lang="ru-RU" sz="1800" dirty="0" err="1"/>
              <a:t>Салимов</a:t>
            </a:r>
            <a:r>
              <a:rPr lang="ru-RU" sz="1800" dirty="0"/>
              <a:t> Марат </a:t>
            </a:r>
            <a:r>
              <a:rPr lang="ru-RU" sz="1800" dirty="0" err="1"/>
              <a:t>Анварьевич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</a:t>
            </a:r>
            <a:r>
              <a:rPr lang="ru-RU" sz="1800" dirty="0" smtClean="0">
                <a:hlinkClick r:id="rId2"/>
              </a:rPr>
              <a:t>zlatpso@mail.ru</a:t>
            </a:r>
            <a:endParaRPr lang="ru-RU" sz="1800" dirty="0" smtClean="0"/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b="1" dirty="0"/>
              <a:t>Кыштымский поисково-спасательный отряд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/>
              <a:t>Почтовый адрес: 456870, г. Кыштым, ул. Энгельса д.3.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Телефон: (35151) 40-911.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Начальник отряда – </a:t>
            </a:r>
            <a:r>
              <a:rPr lang="ru-RU" sz="1800" dirty="0" err="1"/>
              <a:t>Макуров</a:t>
            </a:r>
            <a:r>
              <a:rPr lang="ru-RU" sz="1800" dirty="0"/>
              <a:t> Олег Борисович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Зам. начальника отряда – Кузяев Семен Николаевич</a:t>
            </a:r>
            <a:br>
              <a:rPr lang="ru-RU" sz="1800" dirty="0"/>
            </a:b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kpso99@yandex.ru</a:t>
            </a:r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83138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8003232" cy="58655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/>
              <a:t>Магнитогорский поисково-спасательный отряд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/>
              <a:t>Почтовый адрес: 455000, г. Магнитогорск, пр. К. Маркса, д.191.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Телефон: (3519) 20-03-03.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Начальник отряда: 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Проклятиков</a:t>
            </a:r>
            <a:r>
              <a:rPr lang="ru-RU" sz="1800" dirty="0" smtClean="0"/>
              <a:t> </a:t>
            </a:r>
            <a:r>
              <a:rPr lang="ru-RU" sz="1800" dirty="0"/>
              <a:t>Алексей Геннадьевич</a:t>
            </a:r>
            <a:br>
              <a:rPr lang="ru-RU" sz="1800" dirty="0"/>
            </a:br>
            <a:r>
              <a:rPr lang="ru-RU" sz="1800" dirty="0"/>
              <a:t>Зам. начальника - </a:t>
            </a:r>
            <a:r>
              <a:rPr lang="ru-RU" sz="1800" dirty="0" err="1"/>
              <a:t>Паксюткин</a:t>
            </a:r>
            <a:r>
              <a:rPr lang="ru-RU" sz="1800" dirty="0"/>
              <a:t> Дмитрий Сергеевич</a:t>
            </a:r>
            <a:br>
              <a:rPr lang="ru-RU" sz="1800" dirty="0"/>
            </a:b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magpso@mail.ru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 </a:t>
            </a:r>
          </a:p>
          <a:p>
            <a:pPr>
              <a:spcBef>
                <a:spcPts val="0"/>
              </a:spcBef>
            </a:pPr>
            <a:r>
              <a:rPr lang="ru-RU" sz="1800" b="1" dirty="0" err="1"/>
              <a:t>Миасский</a:t>
            </a:r>
            <a:r>
              <a:rPr lang="ru-RU" sz="1800" b="1" dirty="0"/>
              <a:t> поисково-спасательный отряд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/>
              <a:t>Почтовый адрес: 456300, г. Миасс, ул. Азовская, д. 19.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Телефон: (3513) 24-06-47, 24-36-13.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Начальник отряда – </a:t>
            </a:r>
            <a:r>
              <a:rPr lang="ru-RU" sz="1800" dirty="0" err="1"/>
              <a:t>Круц</a:t>
            </a:r>
            <a:r>
              <a:rPr lang="ru-RU" sz="1800" dirty="0"/>
              <a:t> Александр Леонидович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Зам. начальника отряда – Холин Виталий Анатольевич</a:t>
            </a:r>
            <a:br>
              <a:rPr lang="ru-RU" sz="1800" dirty="0"/>
            </a:b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mipso2010@mail.ru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 </a:t>
            </a:r>
          </a:p>
          <a:p>
            <a:pPr>
              <a:spcBef>
                <a:spcPts val="0"/>
              </a:spcBef>
            </a:pPr>
            <a:r>
              <a:rPr lang="ru-RU" sz="1800" b="1" dirty="0"/>
              <a:t>Троицкий поисково-спасательный отряд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/>
              <a:t>Почтовый адрес: 457100, г. Троицк, ул. </a:t>
            </a:r>
            <a:r>
              <a:rPr lang="ru-RU" sz="1800" dirty="0" err="1"/>
              <a:t>Крахмалева</a:t>
            </a:r>
            <a:r>
              <a:rPr lang="ru-RU" sz="1800" dirty="0"/>
              <a:t>, д. 29.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Телефон: (35163) 2-76-16.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Начальник отряда – Лаврентьев Николай Сергеевич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Зам. начальника – Дедов Андрей Васильевич</a:t>
            </a:r>
            <a:br>
              <a:rPr lang="ru-RU" sz="1800" dirty="0"/>
            </a:b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trpso@mail.ru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984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7931224" cy="57214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 err="1"/>
              <a:t>Усть-Катавский</a:t>
            </a:r>
            <a:r>
              <a:rPr lang="ru-RU" sz="1800" b="1" dirty="0"/>
              <a:t> поисково-спасательный отряд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/>
              <a:t>Почтовый адрес: 456000, г. Усть-Катав, ул. Строителей, д. 9.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Телефон: (35167) 31-112.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Начальник отряда – </a:t>
            </a:r>
            <a:r>
              <a:rPr lang="ru-RU" sz="1800" dirty="0" err="1"/>
              <a:t>Кочугаев</a:t>
            </a:r>
            <a:r>
              <a:rPr lang="ru-RU" sz="1800" dirty="0"/>
              <a:t> Петр Николаевич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Зам. начальника отряда – </a:t>
            </a:r>
            <a:r>
              <a:rPr lang="ru-RU" sz="1800" dirty="0" err="1"/>
              <a:t>Катунькин</a:t>
            </a:r>
            <a:r>
              <a:rPr lang="ru-RU" sz="1800" dirty="0"/>
              <a:t> Михаил Владимирович</a:t>
            </a:r>
            <a:br>
              <a:rPr lang="ru-RU" sz="1800" dirty="0"/>
            </a:b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ukpso@mail.ru</a:t>
            </a:r>
            <a:br>
              <a:rPr lang="ru-RU" sz="1800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Локомотивный поисково-спасательный отряд</a:t>
            </a:r>
            <a:br>
              <a:rPr lang="ru-RU" sz="1800" b="1" dirty="0"/>
            </a:br>
            <a:r>
              <a:rPr lang="ru-RU" sz="1800" dirty="0"/>
              <a:t>Почтовый адрес: 457390, г. Локомотивный, Микрорайон -1, строение-13.</a:t>
            </a:r>
            <a:br>
              <a:rPr lang="ru-RU" sz="1800" dirty="0"/>
            </a:br>
            <a:r>
              <a:rPr lang="ru-RU" sz="1800" dirty="0"/>
              <a:t>Телефон: (35133) 56-911.</a:t>
            </a:r>
            <a:br>
              <a:rPr lang="ru-RU" sz="1800" dirty="0"/>
            </a:br>
            <a:r>
              <a:rPr lang="ru-RU" sz="1800" dirty="0"/>
              <a:t>Начальник отряда - Ананьев Эдуард Анатольевич</a:t>
            </a:r>
            <a:br>
              <a:rPr lang="ru-RU" sz="1800" dirty="0"/>
            </a:br>
            <a:r>
              <a:rPr lang="ru-RU" sz="1800" dirty="0"/>
              <a:t>Зам. начальника отряда - Баранов Андрей </a:t>
            </a:r>
            <a:r>
              <a:rPr lang="ru-RU" sz="1800" dirty="0" smtClean="0"/>
              <a:t>Александрович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lpso1@mail.ru</a:t>
            </a:r>
          </a:p>
        </p:txBody>
      </p:sp>
    </p:spTree>
    <p:extLst>
      <p:ext uri="{BB962C8B-B14F-4D97-AF65-F5344CB8AC3E}">
        <p14:creationId xmlns:p14="http://schemas.microsoft.com/office/powerpoint/2010/main" val="1472908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Шаг 10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До похода необходимо провести родительское собрание или собеседование с родителями, участников похода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Организация и проведение родительского собрания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09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23112" cy="11620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 родительском собрании: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211144" cy="4691063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Сообщить родителям всю информацию по походу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даты похода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м</a:t>
            </a:r>
            <a:r>
              <a:rPr lang="ru-RU" sz="2400" dirty="0" smtClean="0"/>
              <a:t>аршрут похода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информацию о связи на маршруте</a:t>
            </a:r>
          </a:p>
          <a:p>
            <a:pPr marL="285750" indent="-285750">
              <a:buFontTx/>
              <a:buChar char="-"/>
            </a:pPr>
            <a:endParaRPr lang="ru-RU" sz="2400" dirty="0" smtClean="0"/>
          </a:p>
          <a:p>
            <a:r>
              <a:rPr lang="ru-RU" sz="2400" dirty="0" smtClean="0"/>
              <a:t>2. Проверить контактные телефоны родителей</a:t>
            </a:r>
          </a:p>
          <a:p>
            <a:endParaRPr lang="ru-RU" sz="2400" dirty="0"/>
          </a:p>
          <a:p>
            <a:r>
              <a:rPr lang="ru-RU" sz="2400" dirty="0" smtClean="0"/>
              <a:t>3. Выдать памятку по сборам в поход, список необходимых вещей</a:t>
            </a:r>
          </a:p>
          <a:p>
            <a:endParaRPr lang="ru-RU" sz="2400" dirty="0"/>
          </a:p>
          <a:p>
            <a:r>
              <a:rPr lang="ru-RU" sz="2400" dirty="0" smtClean="0"/>
              <a:t>4. Собрать недостающие документы на детей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02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endParaRPr lang="ru-RU" b="1" dirty="0" smtClean="0"/>
          </a:p>
          <a:p>
            <a:pPr marL="0" indent="0" hangingPunct="0">
              <a:buNone/>
            </a:pPr>
            <a:endParaRPr lang="ru-RU" b="1" dirty="0" smtClean="0"/>
          </a:p>
          <a:p>
            <a:pPr marL="0" indent="0" hangingPunct="0">
              <a:buNone/>
            </a:pPr>
            <a:r>
              <a:rPr lang="ru-RU" b="1" dirty="0" smtClean="0"/>
              <a:t>Цели и задачи определяются на основании:</a:t>
            </a:r>
          </a:p>
          <a:p>
            <a:pPr marL="0" indent="0" hangingPunct="0">
              <a:buFontTx/>
              <a:buChar char="-"/>
            </a:pPr>
            <a:r>
              <a:rPr lang="ru-RU" b="1" dirty="0" smtClean="0"/>
              <a:t> образовательной  программы организации;</a:t>
            </a:r>
          </a:p>
          <a:p>
            <a:pPr marL="0" indent="0" hangingPunct="0">
              <a:buFontTx/>
              <a:buChar char="-"/>
            </a:pPr>
            <a:r>
              <a:rPr lang="ru-RU" b="1" dirty="0" smtClean="0"/>
              <a:t>образовательной программы объединения;</a:t>
            </a:r>
          </a:p>
          <a:p>
            <a:pPr algn="just" hangingPunct="0">
              <a:buFontTx/>
              <a:buChar char="-"/>
            </a:pPr>
            <a:endParaRPr lang="ru-RU" b="1" dirty="0" smtClean="0"/>
          </a:p>
          <a:p>
            <a:pPr marL="0" indent="0" algn="just" hangingPunct="0">
              <a:buNone/>
            </a:pPr>
            <a:endParaRPr lang="ru-RU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Определение целей и задач мероприятия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90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Шаг 11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73050"/>
            <a:ext cx="4968552" cy="632430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С собой необходимо иметь: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-   приказ о походе;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 smtClean="0"/>
              <a:t>маршрутный лист или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     маршрутную книжку;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 smtClean="0"/>
              <a:t>список всех участников группы;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/>
              <a:t>к</a:t>
            </a:r>
            <a:r>
              <a:rPr lang="ru-RU" sz="2200" dirty="0" smtClean="0"/>
              <a:t>опии документов удостоверяющих личность (при необходимости – оригиналы документов);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 smtClean="0"/>
              <a:t>копии  полисов медицинского страхования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/>
              <a:t>При необходимости: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 smtClean="0"/>
              <a:t>справки о том, что ребенок учится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 </a:t>
            </a:r>
            <a:r>
              <a:rPr lang="ru-RU" sz="2200" dirty="0" smtClean="0"/>
              <a:t>    в школе;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 smtClean="0"/>
              <a:t>доверенности от родителей;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/>
              <a:t>к</a:t>
            </a:r>
            <a:r>
              <a:rPr lang="ru-RU" sz="2200" dirty="0" smtClean="0"/>
              <a:t>омандировочные удостоверения 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/>
              <a:t>о</a:t>
            </a:r>
            <a:r>
              <a:rPr lang="ru-RU" sz="2200" dirty="0" smtClean="0"/>
              <a:t>тдельный список для заказного транспорта;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2200" dirty="0"/>
              <a:t>с</a:t>
            </a:r>
            <a:r>
              <a:rPr lang="ru-RU" sz="2200" dirty="0" smtClean="0"/>
              <a:t>писок сухого пайка и т.д.</a:t>
            </a:r>
          </a:p>
          <a:p>
            <a:pPr>
              <a:buFontTx/>
              <a:buChar char="-"/>
            </a:pPr>
            <a:endParaRPr lang="ru-RU" sz="2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18656" cy="4691063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Подготовка  пакета документов,</a:t>
            </a:r>
          </a:p>
          <a:p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необходимых в походе</a:t>
            </a:r>
            <a:endParaRPr lang="ru-RU" sz="3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18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8219256" cy="60486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списке участников группы </a:t>
            </a:r>
          </a:p>
          <a:p>
            <a:pPr algn="ctr"/>
            <a:r>
              <a:rPr lang="ru-RU" sz="3200" dirty="0" smtClean="0"/>
              <a:t>необходимо  иметь</a:t>
            </a:r>
          </a:p>
          <a:p>
            <a:pPr algn="ctr"/>
            <a:r>
              <a:rPr lang="ru-RU" sz="3200" dirty="0" smtClean="0"/>
              <a:t>(</a:t>
            </a:r>
            <a:r>
              <a:rPr lang="ru-RU" sz="3200" dirty="0"/>
              <a:t>на каждого </a:t>
            </a:r>
            <a:r>
              <a:rPr lang="ru-RU" sz="3200" dirty="0" smtClean="0"/>
              <a:t>ребенка) :</a:t>
            </a:r>
          </a:p>
          <a:p>
            <a:pPr algn="ctr"/>
            <a:endParaRPr lang="ru-RU" sz="900" dirty="0"/>
          </a:p>
          <a:p>
            <a:pPr marL="342900" indent="-342900">
              <a:buFontTx/>
              <a:buChar char="-"/>
            </a:pPr>
            <a:r>
              <a:rPr lang="ru-RU" sz="3600" dirty="0" smtClean="0"/>
              <a:t>имя</a:t>
            </a:r>
            <a:r>
              <a:rPr lang="ru-RU" sz="3600" dirty="0"/>
              <a:t>, фамилия, </a:t>
            </a:r>
            <a:r>
              <a:rPr lang="ru-RU" sz="3600" dirty="0" smtClean="0"/>
              <a:t>отчество;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дата рождения;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школа</a:t>
            </a:r>
            <a:r>
              <a:rPr lang="ru-RU" sz="3600" dirty="0"/>
              <a:t>, </a:t>
            </a:r>
            <a:r>
              <a:rPr lang="ru-RU" sz="3600" dirty="0" smtClean="0"/>
              <a:t>класс;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домашний адрес;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фамилии</a:t>
            </a:r>
            <a:r>
              <a:rPr lang="ru-RU" sz="3600" dirty="0"/>
              <a:t>, имена и отчества </a:t>
            </a:r>
            <a:r>
              <a:rPr lang="ru-RU" sz="3600" dirty="0" smtClean="0"/>
              <a:t>родителей; </a:t>
            </a:r>
          </a:p>
          <a:p>
            <a:pPr marL="342900" indent="-342900">
              <a:buFontTx/>
              <a:buChar char="-"/>
            </a:pPr>
            <a:r>
              <a:rPr lang="ru-RU" sz="3600" dirty="0" smtClean="0"/>
              <a:t>контактные </a:t>
            </a:r>
            <a:r>
              <a:rPr lang="ru-RU" sz="3600" dirty="0"/>
              <a:t>телефоны </a:t>
            </a:r>
            <a:r>
              <a:rPr lang="ru-RU" sz="3600" dirty="0" smtClean="0"/>
              <a:t>родителей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08168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Шаг 12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Через сайт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>
                <a:hlinkClick r:id="rId2"/>
              </a:rPr>
              <a:t>http://www.mchs.gov.ru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или электронным письмом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Постановка группы на учет в подразделение МЧС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46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4794" r="26096" b="14473"/>
          <a:stretch/>
        </p:blipFill>
        <p:spPr bwMode="auto">
          <a:xfrm>
            <a:off x="251520" y="764704"/>
            <a:ext cx="8601233" cy="59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697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4" t="21747" r="18197" b="4623"/>
          <a:stretch/>
        </p:blipFill>
        <p:spPr bwMode="auto">
          <a:xfrm>
            <a:off x="395536" y="260648"/>
            <a:ext cx="8430017" cy="538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72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3050"/>
            <a:ext cx="8075240" cy="585311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Информация </a:t>
            </a:r>
          </a:p>
          <a:p>
            <a:pPr marL="0" indent="0" algn="ctr">
              <a:buNone/>
            </a:pPr>
            <a:r>
              <a:rPr lang="ru-RU" dirty="0" smtClean="0"/>
              <a:t>о регистрации туристской группы заносится в журнал телефонограмм учреждения или специальный журнал.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 обязательным указанием кто передал и принял информацию.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93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Шаг 13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Необходимо подтвердить выход на маршрут. </a:t>
            </a:r>
          </a:p>
          <a:p>
            <a:pPr>
              <a:buNone/>
            </a:pPr>
            <a:r>
              <a:rPr lang="ru-RU" dirty="0" smtClean="0"/>
              <a:t>    Если кто-либо из заявленных участников не пошел в поход, сообщить об этом.</a:t>
            </a:r>
          </a:p>
          <a:p>
            <a:pPr>
              <a:buNone/>
            </a:pPr>
            <a:r>
              <a:rPr lang="ru-RU" dirty="0" smtClean="0"/>
              <a:t>    Выяснить причины отсутствия и сообщить об этом руководителю образовательной организации.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После выхода на маршрут сообщить о выходе: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руководителю образовательной организации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подразделение МЧС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выпускающую МКК (для групп, заявленных в МКК)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73050"/>
            <a:ext cx="7972452" cy="5853113"/>
          </a:xfrm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</a:p>
          <a:p>
            <a:pPr hangingPunc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В случае нарушения группой на маршруте  контрольных  сроков оповещения  администрация организации, проводящей путешествие, обязана незамедлительно связаться с подразделением МЧС, в котором группа была поставлена на учет, для выяснения местонахождения группы и оказания ей необходимой помощи.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Шаг 14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Необходимо подтвердить выход с маршрута. 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После завершения маршрута сообщить о его окончании: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руководителю образовательной организации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подразделение МЧС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выпускающую МКК (для групп, заявленных в МКК)</a:t>
            </a:r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17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5450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2 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727450" y="425450"/>
            <a:ext cx="5111750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b="1" dirty="0" smtClean="0"/>
              <a:t>туристский поход (маршрут); </a:t>
            </a:r>
          </a:p>
          <a:p>
            <a:pPr hangingPunct="0"/>
            <a:r>
              <a:rPr lang="ru-RU" b="1" dirty="0" smtClean="0"/>
              <a:t>практическое занятие на местности;</a:t>
            </a:r>
          </a:p>
          <a:p>
            <a:pPr hangingPunct="0"/>
            <a:r>
              <a:rPr lang="ru-RU" b="1" dirty="0" smtClean="0"/>
              <a:t>туристская прогулка</a:t>
            </a:r>
            <a:r>
              <a:rPr lang="ru-RU" dirty="0" smtClean="0"/>
              <a:t>  </a:t>
            </a:r>
          </a:p>
          <a:p>
            <a:r>
              <a:rPr lang="ru-RU" b="1" dirty="0" err="1" smtClean="0"/>
              <a:t>категорийный</a:t>
            </a:r>
            <a:r>
              <a:rPr lang="ru-RU" b="1" dirty="0" smtClean="0"/>
              <a:t> туристский поход; </a:t>
            </a:r>
            <a:endParaRPr lang="ru-RU" dirty="0" smtClean="0"/>
          </a:p>
          <a:p>
            <a:pPr hangingPunct="0"/>
            <a:r>
              <a:rPr lang="ru-RU" b="1" dirty="0" err="1"/>
              <a:t>н</a:t>
            </a:r>
            <a:r>
              <a:rPr lang="ru-RU" b="1" dirty="0" err="1" smtClean="0"/>
              <a:t>екатегорийный</a:t>
            </a:r>
            <a:r>
              <a:rPr lang="ru-RU" b="1" dirty="0" smtClean="0"/>
              <a:t> туристский поход;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/>
              <a:t>э</a:t>
            </a:r>
            <a:r>
              <a:rPr lang="ru-RU" b="1" dirty="0" smtClean="0"/>
              <a:t>кспедиция 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09600" y="1587500"/>
            <a:ext cx="3008313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Определение формы проведения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63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Шаг 15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39631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категорийных</a:t>
            </a:r>
            <a:r>
              <a:rPr lang="ru-RU" b="1" dirty="0" smtClean="0"/>
              <a:t> походов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в</a:t>
            </a:r>
            <a:r>
              <a:rPr lang="ru-RU" dirty="0" smtClean="0"/>
              <a:t> установленные МКК сроки, в МКК сдаются: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ооформленная маршрутная книжка;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о</a:t>
            </a:r>
            <a:r>
              <a:rPr lang="ru-RU" dirty="0" smtClean="0"/>
              <a:t>тчет о </a:t>
            </a:r>
            <a:r>
              <a:rPr lang="ru-RU" dirty="0" err="1" smtClean="0"/>
              <a:t>совершеённом</a:t>
            </a:r>
            <a:r>
              <a:rPr lang="ru-RU" dirty="0" smtClean="0"/>
              <a:t> походе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Для </a:t>
            </a:r>
            <a:r>
              <a:rPr lang="ru-RU" b="1" dirty="0" err="1" smtClean="0"/>
              <a:t>некатегорийных</a:t>
            </a:r>
            <a:r>
              <a:rPr lang="ru-RU" b="1" dirty="0" smtClean="0"/>
              <a:t> походов (для групп, заявленных в МКК) </a:t>
            </a:r>
            <a:r>
              <a:rPr lang="ru-RU" dirty="0" smtClean="0"/>
              <a:t>в </a:t>
            </a:r>
            <a:r>
              <a:rPr lang="ru-RU" dirty="0"/>
              <a:t>МКК </a:t>
            </a:r>
            <a:r>
              <a:rPr lang="ru-RU" dirty="0" smtClean="0"/>
              <a:t>сдаётся дооформленный маршрутный лист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Для </a:t>
            </a:r>
            <a:r>
              <a:rPr lang="ru-RU" b="1" dirty="0" smtClean="0"/>
              <a:t>остальных </a:t>
            </a:r>
            <a:r>
              <a:rPr lang="ru-RU" b="1" dirty="0" err="1" smtClean="0"/>
              <a:t>некатегорийных</a:t>
            </a:r>
            <a:r>
              <a:rPr lang="ru-RU" b="1" dirty="0" smtClean="0"/>
              <a:t> походов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Маршрутный лист сдаётся в свою образовательную организацию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Подтверждение совершения похода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726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941168"/>
            <a:ext cx="8147248" cy="158417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Председатель детско-юношеской комиссии </a:t>
            </a:r>
          </a:p>
          <a:p>
            <a:pPr algn="r"/>
            <a:r>
              <a:rPr lang="ru-RU" sz="2000" dirty="0" smtClean="0"/>
              <a:t>Региональной физкультурно-спортивной общественной организации </a:t>
            </a:r>
          </a:p>
          <a:p>
            <a:pPr algn="r"/>
            <a:r>
              <a:rPr lang="ru-RU" sz="2000" dirty="0" smtClean="0"/>
              <a:t>«Федерация спортивного туризма Челябинской области».</a:t>
            </a:r>
          </a:p>
          <a:p>
            <a:pPr algn="r"/>
            <a:r>
              <a:rPr lang="ru-RU" sz="2000" dirty="0" err="1" smtClean="0"/>
              <a:t>Ишкаева</a:t>
            </a:r>
            <a:r>
              <a:rPr lang="ru-RU" sz="2000" dirty="0" smtClean="0"/>
              <a:t> Светлана Маратовна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43587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4779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283968" y="273050"/>
            <a:ext cx="4402832" cy="5853113"/>
          </a:xfrm>
        </p:spPr>
        <p:txBody>
          <a:bodyPr>
            <a:normAutofit/>
          </a:bodyPr>
          <a:lstStyle/>
          <a:p>
            <a:pPr marL="0" indent="0" algn="just" hangingPunct="0">
              <a:buNone/>
            </a:pPr>
            <a:r>
              <a:rPr lang="ru-RU" sz="2400" b="1" dirty="0"/>
              <a:t>Администрация образовательной организации, проводящей поход, обязана провести целевой инструктаж по обеспечению безопасности обучающихся в походе с руководителем похода и его заместителем (помощником). Записи о проведении инструктажа производятся в соответствующих журналах (Приложение </a:t>
            </a:r>
            <a:r>
              <a:rPr lang="ru-RU" sz="2400" b="1" dirty="0" smtClean="0"/>
              <a:t>2 к Методическим рекомендациям).</a:t>
            </a:r>
            <a:endParaRPr lang="ru-RU" sz="2400" b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Проведение целевого инструктажа с руководителем похода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7931224" cy="5433467"/>
          </a:xfrm>
        </p:spPr>
        <p:txBody>
          <a:bodyPr/>
          <a:lstStyle/>
          <a:p>
            <a:pPr algn="ctr"/>
            <a:r>
              <a:rPr lang="ru-RU" sz="3200" dirty="0" smtClean="0"/>
              <a:t>Содержание инструктажа:</a:t>
            </a:r>
          </a:p>
          <a:p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3200" dirty="0" smtClean="0"/>
              <a:t>требования по обеспечению безопасности при проведении похода;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возможные опасности в походе;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действия руководителя  в случае ЧС и т.д</a:t>
            </a:r>
            <a:r>
              <a:rPr lang="ru-RU" sz="3200" b="1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15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Группы для проведения путешествий формируются из учащихся (воспитанников, студентов), объединенных на добровольных началах общими интересами на основе совместной учебы, занятий в кружках и секциях, трудовой деятельности, места жительства, обладающих необходимым опытом и осуществивших подготовку запланированного путешествия.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Формирование и утверждение состава группы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3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73050"/>
            <a:ext cx="7972452" cy="58531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Требования к участникам походов изложены в Инструкции и Методических рекомендациях.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При формировании группы для участия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категорийных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походах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некатегорийных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походах,  в маршруты которых включены классифицированные локальные и протяженные препятствия, необходимо соблюдать требования предусмотренные «Регламентом соревнований по группе дисциплин «маршрут» вида спорта  «спортивный туризм».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Руководитель группы проводит инструктаж с обучающимися о мерах для обеспечения безопасности при использовании транспорта и в походе, о чем производится запись в «журнале регистрации инструктажа по технике безопасности в туристских походах».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Проведение инструктажа с обучающимися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15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1587</Words>
  <Application>Microsoft Office PowerPoint</Application>
  <PresentationFormat>Экран (4:3)</PresentationFormat>
  <Paragraphs>266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Тема Office</vt:lpstr>
      <vt:lpstr>Организация туристского похода в образовательной организации 2019 году. Оформление документации.</vt:lpstr>
      <vt:lpstr>Презентация PowerPoint</vt:lpstr>
      <vt:lpstr>Шаг 1 </vt:lpstr>
      <vt:lpstr>Презентация PowerPoint</vt:lpstr>
      <vt:lpstr>Шаг 3 </vt:lpstr>
      <vt:lpstr>Презентация PowerPoint</vt:lpstr>
      <vt:lpstr>Шаг  4</vt:lpstr>
      <vt:lpstr>Презентация PowerPoint</vt:lpstr>
      <vt:lpstr>Шаг  5</vt:lpstr>
      <vt:lpstr>Шаг 6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7. </vt:lpstr>
      <vt:lpstr>Презентация PowerPoint</vt:lpstr>
      <vt:lpstr>Презентация PowerPoint</vt:lpstr>
      <vt:lpstr>Презентация PowerPoint</vt:lpstr>
      <vt:lpstr>Шаг 8 </vt:lpstr>
      <vt:lpstr>Шаг 9</vt:lpstr>
      <vt:lpstr>Презентация PowerPoint</vt:lpstr>
      <vt:lpstr>Презентация PowerPoint</vt:lpstr>
      <vt:lpstr>Презентация PowerPoint</vt:lpstr>
      <vt:lpstr>Шаг 10</vt:lpstr>
      <vt:lpstr>На родительском собрании:</vt:lpstr>
      <vt:lpstr>Шаг 11</vt:lpstr>
      <vt:lpstr>Презентация PowerPoint</vt:lpstr>
      <vt:lpstr>Шаг 12</vt:lpstr>
      <vt:lpstr>Презентация PowerPoint</vt:lpstr>
      <vt:lpstr>Презентация PowerPoint</vt:lpstr>
      <vt:lpstr>Презентация PowerPoint</vt:lpstr>
      <vt:lpstr>Презентация PowerPoint</vt:lpstr>
      <vt:lpstr>Шаг 13</vt:lpstr>
      <vt:lpstr>Презентация PowerPoint</vt:lpstr>
      <vt:lpstr>Шаг 14</vt:lpstr>
      <vt:lpstr>Шаг 15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выхода в туристский поход детской группы образовательной организации</dc:title>
  <dc:creator>Светлана Маратовна</dc:creator>
  <cp:lastModifiedBy>RePack by Diakov</cp:lastModifiedBy>
  <cp:revision>43</cp:revision>
  <dcterms:created xsi:type="dcterms:W3CDTF">2017-04-19T18:58:53Z</dcterms:created>
  <dcterms:modified xsi:type="dcterms:W3CDTF">2019-06-05T04:35:15Z</dcterms:modified>
</cp:coreProperties>
</file>