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1"/>
  </p:sldMasterIdLst>
  <p:notesMasterIdLst>
    <p:notesMasterId r:id="rId30"/>
  </p:notesMasterIdLst>
  <p:sldIdLst>
    <p:sldId id="298" r:id="rId2"/>
    <p:sldId id="325" r:id="rId3"/>
    <p:sldId id="322" r:id="rId4"/>
    <p:sldId id="327" r:id="rId5"/>
    <p:sldId id="349" r:id="rId6"/>
    <p:sldId id="350" r:id="rId7"/>
    <p:sldId id="340" r:id="rId8"/>
    <p:sldId id="342" r:id="rId9"/>
    <p:sldId id="343" r:id="rId10"/>
    <p:sldId id="344" r:id="rId11"/>
    <p:sldId id="358" r:id="rId12"/>
    <p:sldId id="347" r:id="rId13"/>
    <p:sldId id="341" r:id="rId14"/>
    <p:sldId id="356" r:id="rId15"/>
    <p:sldId id="365" r:id="rId16"/>
    <p:sldId id="360" r:id="rId17"/>
    <p:sldId id="359" r:id="rId18"/>
    <p:sldId id="361" r:id="rId19"/>
    <p:sldId id="362" r:id="rId20"/>
    <p:sldId id="357" r:id="rId21"/>
    <p:sldId id="364" r:id="rId22"/>
    <p:sldId id="354" r:id="rId23"/>
    <p:sldId id="366" r:id="rId24"/>
    <p:sldId id="352" r:id="rId25"/>
    <p:sldId id="353" r:id="rId26"/>
    <p:sldId id="323" r:id="rId27"/>
    <p:sldId id="348" r:id="rId28"/>
    <p:sldId id="31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AC Display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Franklin Gothic Demi" panose="020B0703020102020204" pitchFamily="34" charset="0"/>
      <p:regular r:id="rId42"/>
      <p: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6FAB"/>
    <a:srgbClr val="9999CB"/>
    <a:srgbClr val="A68DC1"/>
    <a:srgbClr val="F38EB0"/>
    <a:srgbClr val="FBD5E2"/>
    <a:srgbClr val="FC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32" y="17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68DC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</c:v>
                </c:pt>
                <c:pt idx="1">
                  <c:v>158</c:v>
                </c:pt>
                <c:pt idx="2">
                  <c:v>95</c:v>
                </c:pt>
                <c:pt idx="3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4-4881-8BC6-98B36CC6F2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38E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</c:v>
                </c:pt>
                <c:pt idx="1">
                  <c:v>32</c:v>
                </c:pt>
                <c:pt idx="2">
                  <c:v>36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F4-4881-8BC6-98B36CC6F2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26635472"/>
        <c:axId val="1726637552"/>
      </c:barChart>
      <c:catAx>
        <c:axId val="172663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6637552"/>
        <c:crosses val="autoZero"/>
        <c:auto val="1"/>
        <c:lblAlgn val="ctr"/>
        <c:lblOffset val="100"/>
        <c:noMultiLvlLbl val="0"/>
      </c:catAx>
      <c:valAx>
        <c:axId val="172663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663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77B0A-6F52-4DDC-B852-D4E2397E62FD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043D-7212-4DAA-87D9-431695BA2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9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043D-7212-4DAA-87D9-431695BA29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82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8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0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9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00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0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5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7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2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04E4-2381-40B6-95EC-04F6621D36F3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534D3-E0A2-40CF-8729-D40C97AA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1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cdod174.ddns.net/&#1084;&#1072;&#1088;&#1096;&#1088;&#1091;&#1090;&#1085;&#1086;-&#1082;&#1074;&#1072;&#1083;&#1080;&#1092;&#1080;&#1082;&#1072;&#1094;&#1080;&#1086;&#1085;&#1085;&#1072;&#1103;-&#1082;&#1086;&#1084;&#1080;&#1089;&#1089;&#1080;&#1103;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hyperlink" Target="http://sporttur74.ru/REEST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mailto:raduga2018@mai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utchel@mail.ru" TargetMode="External"/><Relationship Id="rId5" Type="http://schemas.openxmlformats.org/officeDocument/2006/relationships/hyperlink" Target="mailto:kosmos-tur@mail.ru" TargetMode="External"/><Relationship Id="rId4" Type="http://schemas.openxmlformats.org/officeDocument/2006/relationships/hyperlink" Target="mailto:ocdod@mail.r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cdod174.ddns.net/&#1084;&#1072;&#1088;&#1096;&#1088;&#1091;&#1090;&#1085;&#1086;-&#1082;&#1074;&#1072;&#1083;&#1080;&#1092;&#1080;&#1082;&#1072;&#1094;&#1080;&#1086;&#1085;&#1085;&#1072;&#1103;-&#1082;&#1086;&#1084;&#1080;&#1089;&#1089;&#1080;&#1103;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hyperlink" Target="http://sporttur74.ru/REESTR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cdod174.ddns.net/&#1084;&#1072;&#1088;&#1096;&#1088;&#1091;&#1090;&#1085;&#1086;-&#1082;&#1074;&#1072;&#1083;&#1080;&#1092;&#1080;&#1082;&#1072;&#1094;&#1080;&#1086;&#1085;&#1085;&#1072;&#1103;-&#1082;&#1086;&#1084;&#1080;&#1089;&#1089;&#1080;&#1103;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ocdod174.ddns.net/&#1084;&#1072;&#1088;&#1096;&#1088;&#1091;&#1090;&#1085;&#1086;-&#1082;&#1074;&#1072;&#1083;&#1080;&#1092;&#1080;&#1082;&#1072;&#1094;&#1080;&#1086;&#1085;&#1085;&#1072;&#1103;-&#1082;&#1086;&#1084;&#1080;&#1089;&#1089;&#1080;&#1103;" TargetMode="External"/><Relationship Id="rId4" Type="http://schemas.openxmlformats.org/officeDocument/2006/relationships/hyperlink" Target="http://sporttur74.ru/normative_document/index.ph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341" y="2682815"/>
            <a:ext cx="12192000" cy="169940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«Нормативные документы определяющие порядок проведения походов детских туристских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C Display" panose="02000503000000020003" pitchFamily="50" charset="0"/>
              </a:rPr>
              <a:t>групп в 2019 году»</a:t>
            </a:r>
            <a:endParaRPr lang="ru-RU" sz="3200" dirty="0">
              <a:latin typeface="AC Display" panose="02000503000000020003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0" y="1"/>
            <a:ext cx="12179659" cy="236319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20108" y="4129674"/>
            <a:ext cx="9258300" cy="272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400" dirty="0" smtClean="0">
                <a:latin typeface="AC Display" panose="02000503000000020003" pitchFamily="50" charset="0"/>
              </a:rPr>
              <a:t>методист ГБУДО «Областной Центр дополнительного образования детей»</a:t>
            </a:r>
          </a:p>
          <a:p>
            <a:pPr algn="r">
              <a:lnSpc>
                <a:spcPct val="100000"/>
              </a:lnSpc>
            </a:pPr>
            <a:r>
              <a:rPr lang="ru-RU" sz="180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ru-RU" sz="3200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Алексей 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</a:pPr>
            <a:r>
              <a:rPr lang="ru-RU" sz="4400" dirty="0" err="1" smtClean="0">
                <a:solidFill>
                  <a:srgbClr val="9999CB"/>
                </a:solidFill>
                <a:latin typeface="AC Display" panose="02000503000000020003" pitchFamily="50" charset="0"/>
                <a:ea typeface="+mn-ea"/>
                <a:cs typeface="+mn-cs"/>
              </a:rPr>
              <a:t>Слаутин</a:t>
            </a:r>
            <a:endParaRPr lang="ru-RU" sz="4400" dirty="0">
              <a:solidFill>
                <a:srgbClr val="9999CB"/>
              </a:solidFill>
              <a:latin typeface="AC Display" panose="02000503000000020003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278819"/>
            <a:ext cx="9638245" cy="1204348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r>
              <a:rPr lang="ru-RU" sz="4800" dirty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endParaRPr lang="ru-RU" sz="48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58"/>
          <a:stretch/>
        </p:blipFill>
        <p:spPr>
          <a:xfrm>
            <a:off x="0" y="0"/>
            <a:ext cx="1852551" cy="6858000"/>
          </a:xfrm>
          <a:prstGeom prst="rect">
            <a:avLst/>
          </a:prstGeom>
        </p:spPr>
      </p:pic>
      <p:pic>
        <p:nvPicPr>
          <p:cNvPr id="10" name="Picture 14" descr="http://i062.radikal.ru/1305/29/058e788908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49" y="403689"/>
            <a:ext cx="811831" cy="11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7574" y="2425617"/>
            <a:ext cx="31350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99CB"/>
                </a:solidFill>
              </a:rPr>
              <a:t>Компетенция: экскурсионная</a:t>
            </a:r>
            <a:r>
              <a:rPr lang="ru-RU" sz="2400" dirty="0">
                <a:solidFill>
                  <a:srgbClr val="9999CB"/>
                </a:solidFill>
              </a:rPr>
              <a:t>, краеведческая работа с детьми в рамках полученного профессионального образования:</a:t>
            </a:r>
          </a:p>
          <a:p>
            <a:r>
              <a:rPr lang="ru-RU" sz="2400" dirty="0">
                <a:solidFill>
                  <a:srgbClr val="9999CB"/>
                </a:solidFill>
              </a:rPr>
              <a:t>практическое занятие на местности,</a:t>
            </a:r>
          </a:p>
          <a:p>
            <a:r>
              <a:rPr lang="ru-RU" sz="2400" dirty="0">
                <a:solidFill>
                  <a:srgbClr val="9999CB"/>
                </a:solidFill>
              </a:rPr>
              <a:t>туристская </a:t>
            </a:r>
            <a:r>
              <a:rPr lang="ru-RU" sz="2400" dirty="0" smtClean="0">
                <a:solidFill>
                  <a:srgbClr val="9999CB"/>
                </a:solidFill>
              </a:rPr>
              <a:t>прогулка,</a:t>
            </a:r>
            <a:endParaRPr lang="ru-RU" sz="2400" dirty="0">
              <a:solidFill>
                <a:srgbClr val="9999CB"/>
              </a:solidFill>
            </a:endParaRPr>
          </a:p>
          <a:p>
            <a:r>
              <a:rPr lang="ru-RU" sz="2400" dirty="0">
                <a:solidFill>
                  <a:srgbClr val="9999CB"/>
                </a:solidFill>
              </a:rPr>
              <a:t>экскурсия.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7574" y="1747941"/>
            <a:ext cx="783771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ds02.infourok.ru/uploads/ex/0250/00003ce7-1f28203f/img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9477"/>
          <a:stretch/>
        </p:blipFill>
        <p:spPr bwMode="auto">
          <a:xfrm>
            <a:off x="5770277" y="2278535"/>
            <a:ext cx="6277323" cy="44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864"/>
          <a:stretch/>
        </p:blipFill>
        <p:spPr>
          <a:xfrm>
            <a:off x="0" y="0"/>
            <a:ext cx="153572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8123" y="5093114"/>
            <a:ext cx="10058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A6FAB"/>
                </a:solidFill>
              </a:rPr>
              <a:t>С</a:t>
            </a:r>
            <a:r>
              <a:rPr lang="ru-RU" dirty="0" smtClean="0">
                <a:solidFill>
                  <a:srgbClr val="DA6FAB"/>
                </a:solidFill>
              </a:rPr>
              <a:t>айт </a:t>
            </a:r>
            <a:r>
              <a:rPr lang="ru-RU" dirty="0">
                <a:solidFill>
                  <a:srgbClr val="DA6FAB"/>
                </a:solidFill>
              </a:rPr>
              <a:t>ГБУДО «Областной  Центр дополнительного образования детей» </a:t>
            </a:r>
          </a:p>
          <a:p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РАЗДЕЛ: Маршрутно-квалификационная комиссия</a:t>
            </a:r>
          </a:p>
          <a:p>
            <a:r>
              <a:rPr lang="en-US" dirty="0">
                <a:solidFill>
                  <a:srgbClr val="DA6FAB"/>
                </a:solidFill>
                <a:latin typeface="AC Display" panose="02000503000000020003"/>
                <a:hlinkClick r:id="rId3"/>
              </a:rPr>
              <a:t>http://ocdod174.ddns.net</a:t>
            </a:r>
            <a:r>
              <a:rPr lang="ru-RU" dirty="0">
                <a:solidFill>
                  <a:srgbClr val="DA6FAB"/>
                </a:solidFill>
                <a:latin typeface="AC Display" panose="02000503000000020003"/>
                <a:hlinkClick r:id="rId3"/>
              </a:rPr>
              <a:t>/маршрутно-квалификационная комиссия</a:t>
            </a:r>
            <a:endParaRPr lang="ru-RU" dirty="0">
              <a:solidFill>
                <a:srgbClr val="DA6FAB"/>
              </a:solidFill>
              <a:latin typeface="Franklin Gothic Demi" panose="020B0703020102020204" pitchFamily="34" charset="0"/>
            </a:endParaRPr>
          </a:p>
          <a:p>
            <a:r>
              <a:rPr lang="ru-RU" dirty="0" smtClean="0">
                <a:solidFill>
                  <a:srgbClr val="DA6FAB"/>
                </a:solidFill>
              </a:rPr>
              <a:t>Сайт</a:t>
            </a:r>
            <a:r>
              <a:rPr lang="ru-RU" dirty="0">
                <a:solidFill>
                  <a:srgbClr val="DA6FAB"/>
                </a:solidFill>
              </a:rPr>
              <a:t>: </a:t>
            </a:r>
            <a:r>
              <a:rPr lang="ru-RU" dirty="0" smtClean="0">
                <a:solidFill>
                  <a:srgbClr val="DA6FAB"/>
                </a:solidFill>
              </a:rPr>
              <a:t>РФСОО </a:t>
            </a:r>
            <a:r>
              <a:rPr lang="ru-RU" dirty="0">
                <a:solidFill>
                  <a:srgbClr val="DA6FAB"/>
                </a:solidFill>
              </a:rPr>
              <a:t>«Федерация спортивного туризма Челябинской области»</a:t>
            </a:r>
          </a:p>
          <a:p>
            <a:r>
              <a:rPr lang="ru-RU" dirty="0">
                <a:solidFill>
                  <a:srgbClr val="DA6FAB"/>
                </a:solidFill>
              </a:rPr>
              <a:t>Раздел «Реестр туристских кадров» </a:t>
            </a:r>
          </a:p>
          <a:p>
            <a:r>
              <a:rPr lang="ru-RU" u="sng" dirty="0">
                <a:hlinkClick r:id="rId4"/>
              </a:rPr>
              <a:t>http://sporttur74.ru/REESTR</a:t>
            </a:r>
            <a:r>
              <a:rPr lang="ru-RU" u="sng" dirty="0" smtClean="0">
                <a:hlinkClick r:id="rId4"/>
              </a:rPr>
              <a:t>/</a:t>
            </a:r>
            <a:endParaRPr lang="ru-RU" u="sng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62" y="1390258"/>
            <a:ext cx="9869053" cy="36205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35723" y="890955"/>
            <a:ext cx="10447038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Реестры туристских кадров системы образования Челябинской области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 noGrp="1"/>
          </p:cNvSpPr>
          <p:nvPr>
            <p:ph type="ctrTitle"/>
          </p:nvPr>
        </p:nvSpPr>
        <p:spPr>
          <a:xfrm>
            <a:off x="1535723" y="77789"/>
            <a:ext cx="10573727" cy="81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РАЗВИТИЕ ТКДД В ЧЕЛЯБИНСКОЙ ОБЛАСТИ</a:t>
            </a:r>
            <a:b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</a:br>
            <a:r>
              <a:rPr lang="ru-RU" sz="28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 педагогическими кадрами</a:t>
            </a:r>
            <a:endParaRPr lang="ru-RU" sz="2800" b="1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6327" y="77250"/>
            <a:ext cx="9282546" cy="1204348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r>
              <a:rPr lang="ru-RU" sz="4800" dirty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endParaRPr lang="ru-RU" sz="48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713"/>
          <a:stretch/>
        </p:blipFill>
        <p:spPr>
          <a:xfrm>
            <a:off x="0" y="0"/>
            <a:ext cx="1769423" cy="6858000"/>
          </a:xfrm>
          <a:prstGeom prst="rect">
            <a:avLst/>
          </a:prstGeom>
        </p:spPr>
      </p:pic>
      <p:pic>
        <p:nvPicPr>
          <p:cNvPr id="10" name="Picture 14" descr="http://i062.radikal.ru/1305/29/058e788908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16" y="223768"/>
            <a:ext cx="811831" cy="11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34622" y="4017766"/>
            <a:ext cx="8827325" cy="71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детско-юношеского туризма»</a:t>
            </a:r>
            <a:endParaRPr lang="ru-RU" sz="2000" dirty="0">
              <a:solidFill>
                <a:srgbClr val="DA6FA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A68D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МАУДО «Центр детско-юношеского туризма «Космос» г. Челябинска»</a:t>
            </a:r>
            <a:endParaRPr lang="ru-RU" sz="1600" dirty="0">
              <a:solidFill>
                <a:srgbClr val="A68D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4622" y="1227850"/>
            <a:ext cx="7252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DA6FAB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кадров детско-юношеского </a:t>
            </a:r>
            <a:r>
              <a:rPr lang="ru-RU" sz="2400" dirty="0" smtClean="0">
                <a:solidFill>
                  <a:srgbClr val="DA6FAB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туризма в Челябинской области</a:t>
            </a:r>
            <a:endParaRPr lang="ru-RU" sz="2400" dirty="0">
              <a:solidFill>
                <a:srgbClr val="DA6FAB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4622" y="2090569"/>
            <a:ext cx="89506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A6FAB"/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«Инструктор детско-юношеского туризма»</a:t>
            </a:r>
          </a:p>
          <a:p>
            <a:r>
              <a:rPr lang="ru-RU" dirty="0">
                <a:solidFill>
                  <a:srgbClr val="A68DC1"/>
                </a:solidFill>
                <a:latin typeface="Constantia" panose="02030602050306030303" pitchFamily="18" charset="0"/>
              </a:rPr>
              <a:t>МБУДО «Станция юных туристов  г. Челябинска» (</a:t>
            </a:r>
            <a:r>
              <a:rPr lang="ru-RU" dirty="0" err="1">
                <a:solidFill>
                  <a:srgbClr val="A68DC1"/>
                </a:solidFill>
                <a:latin typeface="Constantia" panose="02030602050306030303" pitchFamily="18" charset="0"/>
              </a:rPr>
              <a:t>г.Челябинск</a:t>
            </a:r>
            <a:r>
              <a:rPr lang="ru-RU" dirty="0">
                <a:solidFill>
                  <a:srgbClr val="A68DC1"/>
                </a:solidFill>
                <a:latin typeface="Constantia" panose="02030602050306030303" pitchFamily="18" charset="0"/>
              </a:rPr>
              <a:t> - бесплатно)</a:t>
            </a:r>
          </a:p>
          <a:p>
            <a:r>
              <a:rPr lang="en-US" dirty="0">
                <a:solidFill>
                  <a:srgbClr val="A68DC1"/>
                </a:solidFill>
                <a:latin typeface="Constantia" panose="02030602050306030303" pitchFamily="18" charset="0"/>
              </a:rPr>
              <a:t>sutchel@mail.ru</a:t>
            </a:r>
            <a:r>
              <a:rPr lang="ru-RU" dirty="0">
                <a:solidFill>
                  <a:srgbClr val="A68DC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8-351- 775-96-84  Герасимов Сергей Владимирович</a:t>
            </a:r>
          </a:p>
          <a:p>
            <a:endParaRPr lang="ru-RU" dirty="0">
              <a:solidFill>
                <a:srgbClr val="A68DC1"/>
              </a:solidFill>
              <a:latin typeface="Constantia" panose="02030602050306030303" pitchFamily="18" charset="0"/>
            </a:endParaRPr>
          </a:p>
          <a:p>
            <a:r>
              <a:rPr lang="ru-RU" dirty="0">
                <a:solidFill>
                  <a:srgbClr val="A68DC1"/>
                </a:solidFill>
                <a:latin typeface="Constantia" panose="02030602050306030303" pitchFamily="18" charset="0"/>
              </a:rPr>
              <a:t>МАУДО «Центр детско-юношеского туризма «Космос» г. Челябинска»</a:t>
            </a:r>
          </a:p>
          <a:p>
            <a:r>
              <a:rPr lang="en-US" dirty="0">
                <a:solidFill>
                  <a:srgbClr val="A68DC1"/>
                </a:solidFill>
                <a:latin typeface="Constantia" panose="02030602050306030303" pitchFamily="18" charset="0"/>
              </a:rPr>
              <a:t>http://kosmos.tw1.ru/taxonomy/term/19</a:t>
            </a:r>
            <a:r>
              <a:rPr lang="ru-RU" dirty="0">
                <a:solidFill>
                  <a:srgbClr val="A68DC1"/>
                </a:solidFill>
                <a:latin typeface="Constantia" panose="02030602050306030303" pitchFamily="18" charset="0"/>
              </a:rPr>
              <a:t> - раздел на сайте «Школа инструкторов»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2" t="6793" r="24646" b="75883"/>
          <a:stretch/>
        </p:blipFill>
        <p:spPr>
          <a:xfrm>
            <a:off x="2734622" y="4858231"/>
            <a:ext cx="5760000" cy="1085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t="6537" r="24934" b="76537"/>
          <a:stretch/>
        </p:blipFill>
        <p:spPr>
          <a:xfrm>
            <a:off x="6360885" y="5647089"/>
            <a:ext cx="5760000" cy="1082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9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136315"/>
            <a:ext cx="8739679" cy="9918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Нормативные возможности</a:t>
            </a:r>
            <a:b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для проведения походно-экспедиционных мероприятий </a:t>
            </a:r>
            <a:r>
              <a:rPr lang="ru-RU" sz="2000" b="1" dirty="0">
                <a:solidFill>
                  <a:srgbClr val="9999CB"/>
                </a:solidFill>
                <a:latin typeface="AC Display" panose="02000503000000020003" pitchFamily="50" charset="0"/>
              </a:rPr>
              <a:t>в природной среде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6929" y="1454478"/>
            <a:ext cx="9939647" cy="4974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ормативный документ систематизирующий организацию походно-экспедиционных мероприятий: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Положение о маршрутно-квалификационных комиссиях образовательных учреждений (МКК ОУ) Минобразования России </a:t>
            </a:r>
            <a:endParaRPr lang="ru-RU" sz="2000" dirty="0" smtClean="0">
              <a:solidFill>
                <a:srgbClr val="A68DC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Утверждено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приказом Минобразования России N 223 от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28.04.95</a:t>
            </a:r>
            <a:endParaRPr lang="ru-RU" sz="2000" dirty="0">
              <a:solidFill>
                <a:srgbClr val="DA6FA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методический </a:t>
            </a: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 по деятельности МКК: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организации деятельности маршрутно-квалификационных комиссий образовательных организаций Российской Федерации в области организационного и методического сопровождения туристских мероприятий с детьми в условиях природной среды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Утверждены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ФГБОУДО «Федеральный центр детско-юношеского туризма и краеведения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22.04.2018г.</a:t>
            </a:r>
            <a:endParaRPr lang="ru-RU" sz="2000" dirty="0">
              <a:solidFill>
                <a:srgbClr val="DA6FA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nb-forum.ru/files/news/04528/big-85b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54" y="308829"/>
            <a:ext cx="834274" cy="8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3797" y="136315"/>
            <a:ext cx="10458203" cy="99184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rgbClr val="A68D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Маршрутно-квалификационные комиссии образовательных организаций Челябинской области</a:t>
            </a:r>
            <a:endParaRPr lang="ru-RU" sz="32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6929" y="1454478"/>
            <a:ext cx="993964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 Областного Центра дополнительного образования детей г. Челябинск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ocdod@mail.ru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пометкой «ДЛЯ МКК») </a:t>
            </a:r>
          </a:p>
          <a:p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туристских групп из г. Челябинска и Челябинской области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МАУДО «</a:t>
            </a:r>
            <a:r>
              <a:rPr lang="ru-RU" sz="2000" dirty="0" err="1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ЦДЮТур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«Космос» г. Челябинск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kosmos-tur@mail.ru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пометкой «ДЛЯ МКК»)</a:t>
            </a:r>
            <a:b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туристских групп из г. Челябинска и Челябинской области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</a:t>
            </a:r>
            <a:r>
              <a:rPr lang="ru-RU" sz="2000" dirty="0" err="1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СЮТур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Челябинск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sutchel@mail.ru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пометкой «ДЛЯ МКК»)</a:t>
            </a:r>
          </a:p>
          <a:p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туристских групп из г. 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 МАУ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«Дворец творчества детей и молодежи» г.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Магнитогорск</a:t>
            </a:r>
          </a:p>
          <a:p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raduga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2018@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mail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ru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пометкой «ДЛЯ МКК»)</a:t>
            </a:r>
          </a:p>
          <a:p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туристских групп из г. 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Магнитогорска</a:t>
            </a:r>
            <a:endParaRPr lang="ru-RU" sz="2000" dirty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3797" y="136315"/>
            <a:ext cx="10458203" cy="99184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rgbClr val="A68D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Маршрутно-квалификационные комиссии образовательных организаций Челябинской области</a:t>
            </a:r>
            <a:endParaRPr lang="ru-RU" sz="32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0056" y="1416141"/>
            <a:ext cx="9939647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 ОУ осуществляют экспертно-консультативные функции организационного и методического сопровождения туристско-краеведческой деятельности обучающихся при организации походов и 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экспедиций.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рекомендовать или не рекомендовать проведение того или иного мероприятия, удостоверять уровень сложности проведенного мероприятия, определять уровень подготовленности обучающихся к участию в том или ином мероприятии. </a:t>
            </a:r>
          </a:p>
          <a:p>
            <a:pPr>
              <a:lnSpc>
                <a:spcPct val="90000"/>
              </a:lnSpc>
            </a:pPr>
            <a:endParaRPr lang="ru-RU" sz="2800" dirty="0" smtClean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или не проведении того или иного мероприятия принимает руководитель образовательной организации, планирующей проведение мероприятия. </a:t>
            </a:r>
            <a:endParaRPr lang="ru-RU" sz="2800" b="1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6738" y="0"/>
            <a:ext cx="10636332" cy="879231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РАЗВИТИЕ </a:t>
            </a:r>
            <a: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ТКДД </a:t>
            </a: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В ЧЕЛЯБИНСКОЙ ОБЛАСТИ</a:t>
            </a:r>
            <a:endParaRPr lang="ru-RU" sz="2800" b="1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43"/>
          <a:stretch/>
        </p:blipFill>
        <p:spPr>
          <a:xfrm>
            <a:off x="0" y="0"/>
            <a:ext cx="147254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6738" y="3684132"/>
            <a:ext cx="10093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утверждение списка рекомендуемых туристских маршрутов </a:t>
            </a:r>
            <a:r>
              <a:rPr lang="ru-RU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(других маршрутов передвижения) для прохождения группами туристов с участием детей в рамках осуществления самодеятельного туризма и для прохождения организованными группами детей, находящихся в организациях отдыха детей и их оздоровления, 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его на официальном сайте органа исполнительной власти субъекта Российской Федерации в сети 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6738" y="757154"/>
            <a:ext cx="5740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походно-экспедиционной деятельности</a:t>
            </a:r>
            <a:endParaRPr lang="ru-RU" sz="2000" dirty="0">
              <a:solidFill>
                <a:srgbClr val="9999C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6738" y="1250630"/>
            <a:ext cx="10199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июля 2018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г. 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Челябинской области походы детских групп организуются в соответствии с законом 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18 апреля 2018 г. N 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85-ФЗ "О 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в Федеральный закон "Об основных гарантиях прав ребенка в Российской Федерации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6738" y="0"/>
            <a:ext cx="8830978" cy="879231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РАЗВИТИЕ </a:t>
            </a:r>
            <a: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ТКДД В ЧЕЛЯБИНСКОЙ </a:t>
            </a: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ОБЛАСТИ</a:t>
            </a:r>
            <a:endParaRPr lang="ru-RU" sz="2800" b="1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43"/>
          <a:stretch/>
        </p:blipFill>
        <p:spPr>
          <a:xfrm>
            <a:off x="0" y="0"/>
            <a:ext cx="147254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7058" y="2804901"/>
            <a:ext cx="63553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по ведению списка передаются ГБУДО «Областной центр дополнительного образования детей»</a:t>
            </a:r>
          </a:p>
          <a:p>
            <a:pPr marL="285750" indent="-285750" algn="just">
              <a:buFontTx/>
              <a:buChar char="-"/>
            </a:pPr>
            <a:r>
              <a:rPr lang="ru-RU" sz="24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 рекомендуется включать все степенные и </a:t>
            </a:r>
            <a:r>
              <a:rPr lang="ru-RU" sz="2400" dirty="0" err="1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категорийные</a:t>
            </a: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походы </a:t>
            </a:r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(грубо обобщая, от 3-х дней и более 25 км.)</a:t>
            </a:r>
          </a:p>
          <a:p>
            <a:pPr marL="285750" indent="-285750" algn="just">
              <a:buFontTx/>
              <a:buChar char="-"/>
            </a:pPr>
            <a:r>
              <a:rPr lang="ru-RU" sz="24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ключение в список </a:t>
            </a:r>
            <a:r>
              <a:rPr lang="ru-RU" sz="2400" dirty="0" err="1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достепенных</a:t>
            </a: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походов </a:t>
            </a:r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(грубо обобщая, менее 3-х дней и 25 км.) </a:t>
            </a: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обязательным </a:t>
            </a:r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 право обратиться в МКК остаётся)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7058" y="679176"/>
            <a:ext cx="5740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походно-экспедиционной деятельности</a:t>
            </a:r>
            <a:endParaRPr lang="ru-RU" sz="2000" dirty="0">
              <a:solidFill>
                <a:srgbClr val="9999C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6738" y="1250630"/>
            <a:ext cx="10199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письмом Министерства образования и науки Челябинской области от 05.07.2018г. №1203/7008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2606" r="2693"/>
          <a:stretch/>
        </p:blipFill>
        <p:spPr>
          <a:xfrm>
            <a:off x="8311662" y="2684585"/>
            <a:ext cx="3645876" cy="40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668" y="0"/>
            <a:ext cx="10636332" cy="694565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РАЗВИТИЕ </a:t>
            </a:r>
            <a: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ТКДД </a:t>
            </a: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В ЧЕЛЯБИНСКОЙ ОБЛАСТИ</a:t>
            </a:r>
            <a:endParaRPr lang="ru-RU" sz="2800" b="1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43"/>
          <a:stretch/>
        </p:blipFill>
        <p:spPr>
          <a:xfrm>
            <a:off x="0" y="0"/>
            <a:ext cx="14725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5668" y="632857"/>
            <a:ext cx="6124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походно-экспедиционной деятельности</a:t>
            </a:r>
            <a:endParaRPr lang="ru-RU" sz="2000" dirty="0">
              <a:solidFill>
                <a:srgbClr val="9999C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4134" y="1032967"/>
            <a:ext cx="1047220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рекомендуемых туристских 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маршрутов: </a:t>
            </a:r>
          </a:p>
          <a:p>
            <a:endParaRPr lang="ru-RU" sz="1000" dirty="0" smtClean="0">
              <a:solidFill>
                <a:srgbClr val="DA6FAB"/>
              </a:solidFill>
            </a:endParaRPr>
          </a:p>
          <a:p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ГБУДО «Областной  Центр дополнительного образования детей» </a:t>
            </a:r>
          </a:p>
          <a:p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РАЗДЕЛ: Маршрутно-квалификационная комиссия</a:t>
            </a:r>
          </a:p>
          <a:p>
            <a:r>
              <a:rPr lang="en-US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http://ocdod174.ddns.net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/маршрутно-квалификационная комиссия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РФСОО «Федерация спортивного туризма Челябинской области»</a:t>
            </a:r>
          </a:p>
          <a:p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«Маршруты детских групп» 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sporttur74.ru/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spisok_marshrutov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90" y="3372069"/>
            <a:ext cx="9897779" cy="33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3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9980" y="0"/>
            <a:ext cx="10482020" cy="694565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РАЗВИТИЕ </a:t>
            </a:r>
            <a: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ТКДД В </a:t>
            </a: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ЧЕЛЯБИНСКОЙ ОБЛАСТИ</a:t>
            </a:r>
            <a:endParaRPr lang="ru-RU" sz="2800" b="1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43"/>
          <a:stretch/>
        </p:blipFill>
        <p:spPr>
          <a:xfrm>
            <a:off x="0" y="0"/>
            <a:ext cx="14725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9980" y="632857"/>
            <a:ext cx="5969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походно-экспедиционной деятельности</a:t>
            </a:r>
            <a:endParaRPr lang="ru-RU" sz="2000" dirty="0">
              <a:solidFill>
                <a:srgbClr val="9999C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9980" y="3223056"/>
            <a:ext cx="104820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ГБУДО «Областной Центр дополнительного образования детей»</a:t>
            </a:r>
          </a:p>
          <a:p>
            <a:endParaRPr lang="ru-RU" sz="2400" dirty="0" smtClean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МАУДО </a:t>
            </a:r>
            <a:r>
              <a:rPr lang="ru-RU" sz="2400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ЦДЮТур</a:t>
            </a:r>
            <a:r>
              <a:rPr lang="ru-RU" sz="2400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«Космос» г. Челябинск</a:t>
            </a:r>
          </a:p>
          <a:p>
            <a:endParaRPr lang="ru-RU" sz="2400" dirty="0" smtClean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</a:t>
            </a:r>
            <a:r>
              <a:rPr lang="ru-RU" sz="2400" dirty="0" err="1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СЮТур</a:t>
            </a:r>
            <a:r>
              <a:rPr lang="ru-RU" sz="2400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</a:t>
            </a:r>
          </a:p>
          <a:p>
            <a:endParaRPr lang="ru-RU" sz="2400" dirty="0" smtClean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 </a:t>
            </a:r>
            <a:r>
              <a:rPr lang="ru-RU" sz="2400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ДО «Дворец творчества детей и молодежи» г. </a:t>
            </a:r>
            <a:r>
              <a:rPr lang="ru-RU" sz="2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Магнитогорск</a:t>
            </a:r>
            <a:endParaRPr lang="ru-RU" sz="2400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9980" y="1327422"/>
            <a:ext cx="10177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рекомендуемых туристских 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маршрутов возможно после согласования </a:t>
            </a:r>
            <a:r>
              <a:rPr lang="ru-RU" sz="2800" dirty="0" err="1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квалификационных комиссий (МКК) образовательных организаций области</a:t>
            </a:r>
            <a:endParaRPr lang="ru-RU" sz="2800" u="sng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278819"/>
            <a:ext cx="9638245" cy="65933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определимся </a:t>
            </a:r>
            <a:r>
              <a:rPr lang="ru-RU" sz="4800" b="1" dirty="0">
                <a:solidFill>
                  <a:srgbClr val="9999CB"/>
                </a:solidFill>
                <a:latin typeface="AC Display" panose="02000503000000020003" pitchFamily="50" charset="0"/>
              </a:rPr>
              <a:t>с понятиями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8"/>
          <a:stretch/>
        </p:blipFill>
        <p:spPr>
          <a:xfrm>
            <a:off x="0" y="0"/>
            <a:ext cx="180504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3181" y="1318161"/>
            <a:ext cx="9902040" cy="3498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600" dirty="0" smtClean="0">
                <a:solidFill>
                  <a:srgbClr val="9999CB"/>
                </a:solidFill>
              </a:rPr>
              <a:t>Образовательная туристско-краеведческая </a:t>
            </a:r>
            <a:r>
              <a:rPr lang="ru-RU" sz="2600" dirty="0">
                <a:solidFill>
                  <a:srgbClr val="9999CB"/>
                </a:solidFill>
              </a:rPr>
              <a:t>деятельность </a:t>
            </a:r>
            <a:r>
              <a:rPr lang="ru-RU" sz="2600" dirty="0" smtClean="0">
                <a:solidFill>
                  <a:srgbClr val="9999CB"/>
                </a:solidFill>
              </a:rPr>
              <a:t>учащихся (далее ТКД) </a:t>
            </a:r>
            <a:r>
              <a:rPr lang="ru-RU" sz="2600" dirty="0">
                <a:solidFill>
                  <a:srgbClr val="9999CB"/>
                </a:solidFill>
              </a:rPr>
              <a:t>– целенаправленный процесс </a:t>
            </a:r>
            <a:r>
              <a:rPr lang="ru-RU" sz="2600" dirty="0">
                <a:solidFill>
                  <a:srgbClr val="DA6FAB"/>
                </a:solidFill>
              </a:rPr>
              <a:t>организованной педагогом </a:t>
            </a:r>
            <a:r>
              <a:rPr lang="ru-RU" sz="2600" dirty="0">
                <a:solidFill>
                  <a:srgbClr val="9999CB"/>
                </a:solidFill>
              </a:rPr>
              <a:t>практической </a:t>
            </a:r>
            <a:r>
              <a:rPr lang="ru-RU" sz="2600" dirty="0" smtClean="0">
                <a:solidFill>
                  <a:srgbClr val="DA6FAB"/>
                </a:solidFill>
              </a:rPr>
              <a:t>деятельности детей </a:t>
            </a:r>
            <a:r>
              <a:rPr lang="ru-RU" sz="2600" dirty="0" smtClean="0">
                <a:solidFill>
                  <a:srgbClr val="9999CB"/>
                </a:solidFill>
              </a:rPr>
              <a:t>по </a:t>
            </a:r>
            <a:r>
              <a:rPr lang="ru-RU" sz="2600" dirty="0">
                <a:solidFill>
                  <a:srgbClr val="DA6FAB"/>
                </a:solidFill>
              </a:rPr>
              <a:t>самостоятельной подготовке</a:t>
            </a:r>
            <a:r>
              <a:rPr lang="ru-RU" sz="2600" dirty="0">
                <a:solidFill>
                  <a:srgbClr val="9999CB"/>
                </a:solidFill>
              </a:rPr>
              <a:t> и проведению </a:t>
            </a:r>
            <a:r>
              <a:rPr lang="ru-RU" sz="2600" dirty="0" smtClean="0">
                <a:solidFill>
                  <a:srgbClr val="9999CB"/>
                </a:solidFill>
              </a:rPr>
              <a:t>походно-экспедиционного </a:t>
            </a:r>
            <a:r>
              <a:rPr lang="ru-RU" sz="2600" dirty="0">
                <a:solidFill>
                  <a:srgbClr val="9999CB"/>
                </a:solidFill>
              </a:rPr>
              <a:t>мероприятия в природной среде </a:t>
            </a:r>
            <a:r>
              <a:rPr lang="ru-RU" sz="2600" dirty="0">
                <a:solidFill>
                  <a:srgbClr val="DA6FAB"/>
                </a:solidFill>
              </a:rPr>
              <a:t>с целью воспитания </a:t>
            </a:r>
            <a:r>
              <a:rPr lang="ru-RU" sz="2600" dirty="0">
                <a:solidFill>
                  <a:srgbClr val="9999CB"/>
                </a:solidFill>
              </a:rPr>
              <a:t>и развития социально-активной личности, формирования ее мировоззрения основанного на любви к Родине и готовности ее защищать, привычке к труду, коллективизме и взаимовыручке</a:t>
            </a:r>
            <a:endParaRPr lang="ru-RU" sz="2600" dirty="0">
              <a:solidFill>
                <a:srgbClr val="9999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8806" y="5904254"/>
            <a:ext cx="101731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  <a:ea typeface="Calibri" panose="020F0502020204030204" pitchFamily="34" charset="0"/>
              </a:rPr>
              <a:t>Приобретение </a:t>
            </a:r>
            <a:r>
              <a:rPr lang="ru-RU" sz="2600" dirty="0" err="1" smtClean="0">
                <a:solidFill>
                  <a:srgbClr val="FF0000"/>
                </a:solidFill>
                <a:ea typeface="Calibri" panose="020F0502020204030204" pitchFamily="34" charset="0"/>
              </a:rPr>
              <a:t>туруслуг</a:t>
            </a:r>
            <a:r>
              <a:rPr lang="ru-RU" sz="2600" dirty="0" smtClean="0">
                <a:solidFill>
                  <a:srgbClr val="FF0000"/>
                </a:solidFill>
                <a:ea typeface="Calibri" panose="020F0502020204030204" pitchFamily="34" charset="0"/>
              </a:rPr>
              <a:t> у туроператоров (</a:t>
            </a:r>
            <a:r>
              <a:rPr lang="ru-RU" sz="2600" dirty="0" err="1" smtClean="0">
                <a:solidFill>
                  <a:srgbClr val="FF0000"/>
                </a:solidFill>
                <a:ea typeface="Calibri" panose="020F0502020204030204" pitchFamily="34" charset="0"/>
              </a:rPr>
              <a:t>турагентов</a:t>
            </a:r>
            <a:r>
              <a:rPr lang="ru-RU" sz="2600" dirty="0" smtClean="0">
                <a:solidFill>
                  <a:srgbClr val="FF0000"/>
                </a:solidFill>
                <a:ea typeface="Calibri" panose="020F0502020204030204" pitchFamily="34" charset="0"/>
              </a:rPr>
              <a:t>) не является ТКД</a:t>
            </a:r>
            <a:endParaRPr lang="ru-RU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77793" y="73024"/>
            <a:ext cx="11748303" cy="1203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7793" y="1238491"/>
            <a:ext cx="8773610" cy="5350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43"/>
          <a:stretch/>
        </p:blipFill>
        <p:spPr>
          <a:xfrm>
            <a:off x="0" y="0"/>
            <a:ext cx="147254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69901" y="0"/>
            <a:ext cx="10240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9160" y="119190"/>
            <a:ext cx="103695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маршрутов детских групп (в том числе </a:t>
            </a:r>
            <a:r>
              <a:rPr lang="ru-RU" sz="2800" dirty="0" err="1" smtClean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категорийных</a:t>
            </a:r>
            <a:r>
              <a:rPr lang="ru-RU" sz="2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зарегистрированных МКК области в 2015-2018 </a:t>
            </a:r>
            <a:r>
              <a:rPr lang="ru-RU" sz="2800" dirty="0" err="1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800" dirty="0">
              <a:solidFill>
                <a:srgbClr val="9999CB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1750333" y="1521081"/>
          <a:ext cx="10289149" cy="533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50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9980" y="0"/>
            <a:ext cx="10482020" cy="694565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РАЗВИТИЕ </a:t>
            </a:r>
            <a:r>
              <a:rPr lang="ru-RU" sz="2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ТКДД В </a:t>
            </a:r>
            <a:r>
              <a:rPr lang="ru-RU" sz="2800" b="1" dirty="0">
                <a:solidFill>
                  <a:srgbClr val="9999CB"/>
                </a:solidFill>
                <a:latin typeface="AC Display" panose="02000503000000020003" pitchFamily="50" charset="0"/>
              </a:rPr>
              <a:t>ЧЕЛЯБИНСКОЙ ОБЛАСТИ</a:t>
            </a:r>
            <a:endParaRPr lang="ru-RU" sz="2800" b="1" dirty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43"/>
          <a:stretch/>
        </p:blipFill>
        <p:spPr>
          <a:xfrm>
            <a:off x="0" y="0"/>
            <a:ext cx="14725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9980" y="548373"/>
            <a:ext cx="5969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походно-экспедиционной деятельности</a:t>
            </a:r>
            <a:endParaRPr lang="ru-RU" sz="2000" dirty="0">
              <a:solidFill>
                <a:srgbClr val="9999C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9980" y="1902590"/>
            <a:ext cx="1038823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«Организация туристского похода в образовательной организации»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 алгоритм организации похода</a:t>
            </a:r>
          </a:p>
          <a:p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Презентация «Регистрация маршрута в МКК образовательных организаций Челябинской области»</a:t>
            </a:r>
          </a:p>
          <a:p>
            <a:r>
              <a:rPr lang="ru-RU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 </a:t>
            </a:r>
            <a:r>
              <a:rPr lang="ru-RU" u="sng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взаимодействия с МКК для внесения в </a:t>
            </a:r>
            <a:r>
              <a:rPr lang="ru-RU" u="sng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рекомендуемых туристских маршрутов</a:t>
            </a:r>
            <a:r>
              <a:rPr lang="ru-RU" u="sng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u="sng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Документы актуальные при организации похода</a:t>
            </a:r>
          </a:p>
          <a:p>
            <a:r>
              <a:rPr lang="ru-RU" sz="1400" u="sng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МАРШРУТНАЯ </a:t>
            </a:r>
            <a:r>
              <a:rPr lang="ru-RU" sz="1400" u="sng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(лист) </a:t>
            </a:r>
            <a:r>
              <a:rPr lang="ru-RU" sz="1400" u="sng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</a:t>
            </a:r>
            <a:br>
              <a:rPr lang="ru-RU" sz="1400" u="sng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u="sng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МАРШРУТНЫЙ </a:t>
            </a:r>
            <a:r>
              <a:rPr lang="ru-RU" sz="1400" u="sng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ОБРАЗЕЦ </a:t>
            </a:r>
            <a:r>
              <a:rPr lang="ru-RU" sz="1400" u="sng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ЗАПОЛНЕНИЯ</a:t>
            </a:r>
          </a:p>
          <a:p>
            <a:r>
              <a:rPr lang="ru-RU" sz="1400" u="sng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ФОРМА. Журнал </a:t>
            </a: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инструктажа по технике безопасности в туристских походах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ФОРМА. Журнал регистрации маршрутных листов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ФОРМА. Разрешение от родителей на поход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МКК образовательных организаций Челябинской области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приказа о проведении похода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Поисково-спасательные отряды Челябинской области июнь 2018г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условия допуска к </a:t>
            </a:r>
            <a:r>
              <a:rPr lang="ru-RU" sz="1400" dirty="0" err="1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категорийным</a:t>
            </a: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походам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условия допуска к </a:t>
            </a:r>
            <a:r>
              <a:rPr lang="ru-RU" sz="1400" dirty="0" err="1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некатегорийным</a:t>
            </a: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походам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параметров степенных туристских походов</a:t>
            </a:r>
            <a:b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обработку персональных данных руководителя</a:t>
            </a:r>
            <a:endParaRPr lang="ru-RU" sz="1400" u="sng" dirty="0" smtClean="0">
              <a:solidFill>
                <a:srgbClr val="9999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9980" y="948483"/>
            <a:ext cx="10177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28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ГБУДО «</a:t>
            </a:r>
            <a:r>
              <a:rPr lang="ru-RU" sz="28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ОЦДОД» размещен блок информации актуальной при организации похода: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5354" y="6073950"/>
            <a:ext cx="10292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РАЗДЕЛ: Маршрутно-квалификационная комиссия</a:t>
            </a:r>
          </a:p>
          <a:p>
            <a:r>
              <a:rPr lang="en-US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http://ocdod174.ddns.net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/маршрутно-квалификационная комиссия</a:t>
            </a:r>
            <a:endParaRPr lang="ru-RU" sz="2800" u="sng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136315"/>
            <a:ext cx="8739679" cy="9918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Нормативные возможности</a:t>
            </a:r>
            <a:b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для проведения походно-экспедиционных мероприятий </a:t>
            </a:r>
            <a:r>
              <a:rPr lang="ru-RU" sz="2000" b="1" dirty="0">
                <a:solidFill>
                  <a:srgbClr val="9999CB"/>
                </a:solidFill>
                <a:latin typeface="AC Display" panose="02000503000000020003" pitchFamily="50" charset="0"/>
              </a:rPr>
              <a:t>в природной среде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6929" y="1454478"/>
            <a:ext cx="6270172" cy="3475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ормативный документ определяющий порядок награждения отличительными знаками 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системе поощрения в детском туризме </a:t>
            </a:r>
          </a:p>
          <a:p>
            <a:endParaRPr lang="ru-RU" sz="2000" dirty="0" smtClean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Утверждено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 ДОД «Федеральный центр детско-юношеского туризма и краеведения» 01 июня 2018г.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nb-forum.ru/files/news/04528/big-85b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54" y="308829"/>
            <a:ext cx="834274" cy="8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33" y="1539284"/>
            <a:ext cx="3206622" cy="44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muraveynik59.ru/upload/iblock/437/437966d9c795f743bba8ee3daba303d8.jpg"/>
          <p:cNvPicPr>
            <a:picLocks noChangeAspect="1"/>
          </p:cNvPicPr>
          <p:nvPr/>
        </p:nvPicPr>
        <p:blipFill rotWithShape="1">
          <a:blip r:embed="rId2" cstate="print"/>
          <a:srcRect l="1595" t="1113" r="2794" b="49486"/>
          <a:stretch/>
        </p:blipFill>
        <p:spPr bwMode="auto">
          <a:xfrm>
            <a:off x="130511" y="3202056"/>
            <a:ext cx="4381834" cy="3600000"/>
          </a:xfrm>
          <a:prstGeom prst="rect">
            <a:avLst/>
          </a:prstGeom>
        </p:spPr>
      </p:pic>
      <p:sp>
        <p:nvSpPr>
          <p:cNvPr id="20" name="Текст 19"/>
          <p:cNvSpPr>
            <a:spLocks noGrp="1"/>
          </p:cNvSpPr>
          <p:nvPr>
            <p:ph type="body" sz="half" idx="2"/>
          </p:nvPr>
        </p:nvSpPr>
        <p:spPr>
          <a:xfrm>
            <a:off x="4621492" y="4575948"/>
            <a:ext cx="2871838" cy="22261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системе поощрения в детском 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туризме. Утверждено 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 ДОД «Федеральный центр детско-юношеского туризма и краеведения» 01 июня 2018г.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://muraveynik59.ru/upload/iblock/437/437966d9c795f743bba8ee3daba303d8.jpg"/>
          <p:cNvPicPr>
            <a:picLocks noChangeAspect="1"/>
          </p:cNvPicPr>
          <p:nvPr/>
        </p:nvPicPr>
        <p:blipFill rotWithShape="1">
          <a:blip r:embed="rId2" cstate="print"/>
          <a:srcRect l="1832" t="50865" r="2511" b="665"/>
          <a:stretch/>
        </p:blipFill>
        <p:spPr bwMode="auto">
          <a:xfrm>
            <a:off x="7681360" y="3202056"/>
            <a:ext cx="4468154" cy="3600000"/>
          </a:xfrm>
          <a:prstGeom prst="rect">
            <a:avLst/>
          </a:prstGeom>
        </p:spPr>
      </p:pic>
      <p:sp>
        <p:nvSpPr>
          <p:cNvPr id="17" name="Заголовок 9"/>
          <p:cNvSpPr txBox="1">
            <a:spLocks/>
          </p:cNvSpPr>
          <p:nvPr/>
        </p:nvSpPr>
        <p:spPr>
          <a:xfrm>
            <a:off x="-2764" y="1047675"/>
            <a:ext cx="12204000" cy="7166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A18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поощрения в детском туризме</a:t>
            </a:r>
            <a:endParaRPr lang="ru-RU" sz="2800" dirty="0">
              <a:solidFill>
                <a:srgbClr val="CA181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3895" y="2714685"/>
            <a:ext cx="4332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«Юный турист России» 1-3 степени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23478" y="2565254"/>
            <a:ext cx="4488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«Юный путешественник» 1-9 ступени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21" y="2376566"/>
            <a:ext cx="1080000" cy="15871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42032"/>
          <a:stretch/>
        </p:blipFill>
        <p:spPr>
          <a:xfrm>
            <a:off x="2" y="-5856"/>
            <a:ext cx="12204000" cy="10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36" y="716505"/>
            <a:ext cx="1785061" cy="20256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3797" y="0"/>
            <a:ext cx="10241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 НАЧАЛЬНОГО УРОВНЯ </a:t>
            </a:r>
            <a:endParaRPr lang="ru-RU" sz="4400" dirty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7252" y="764852"/>
            <a:ext cx="78405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значки</a:t>
            </a:r>
          </a:p>
          <a:p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Награждаются: дети проявившие определённые качества в туристских мероприятиях.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0209" y="2838254"/>
            <a:ext cx="78405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поход» </a:t>
            </a:r>
            <a:endParaRPr lang="ru-RU" sz="2000" dirty="0" smtClean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Награждаются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выполнившие установленный норматив</a:t>
            </a:r>
          </a:p>
          <a:p>
            <a:endParaRPr lang="ru-RU" dirty="0">
              <a:solidFill>
                <a:srgbClr val="DA6FAB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7081" y="4634657"/>
            <a:ext cx="9894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награждении и награждение:</a:t>
            </a: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детских объединений, образовательных организаций объединений и иные участники Системы в рамках своих полномочий</a:t>
            </a:r>
          </a:p>
          <a:p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знаков:</a:t>
            </a:r>
            <a:endParaRPr lang="ru-RU" sz="2000" dirty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организацией и/или иными участниками Системы за счёт собственных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endParaRPr lang="ru-RU" sz="2000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13962" r="15775" b="12622"/>
          <a:stretch/>
        </p:blipFill>
        <p:spPr>
          <a:xfrm>
            <a:off x="9917305" y="2813379"/>
            <a:ext cx="1964721" cy="19756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/>
          <a:stretch/>
        </p:blipFill>
        <p:spPr>
          <a:xfrm>
            <a:off x="9166658" y="905232"/>
            <a:ext cx="2775960" cy="45094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3797" y="0"/>
            <a:ext cx="104582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 БАЗОВОГО УРОВНЯ </a:t>
            </a:r>
            <a:endParaRPr lang="ru-RU" sz="4400" dirty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2929" y="905232"/>
            <a:ext cx="7031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</a:t>
            </a:r>
            <a:r>
              <a:rPr lang="ru-RU" sz="24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путешественник 1-9 ступени»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награждении и награждение: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ГБУДО </a:t>
            </a:r>
            <a:r>
              <a:rPr lang="ru-RU" sz="24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«Областной Центр дополнительного образования детей</a:t>
            </a:r>
            <a:r>
              <a:rPr lang="ru-RU" sz="24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810" t="17243" r="23737" b="19028"/>
          <a:stretch/>
        </p:blipFill>
        <p:spPr>
          <a:xfrm>
            <a:off x="1976057" y="2610683"/>
            <a:ext cx="5457897" cy="35265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2928" y="6308972"/>
            <a:ext cx="10049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подачи наградных документов 1 сентября – 1 октября 2019года </a:t>
            </a:r>
            <a:endParaRPr lang="ru-RU" sz="2000" dirty="0">
              <a:solidFill>
                <a:srgbClr val="DA6F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0"/>
            <a:ext cx="9638245" cy="120434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Интернет ресурсы содержащие актуальные нормативные документы</a:t>
            </a:r>
            <a:endParaRPr lang="ru-RU" sz="32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02"/>
          <a:stretch/>
        </p:blipFill>
        <p:spPr>
          <a:xfrm>
            <a:off x="1" y="0"/>
            <a:ext cx="19356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61" y="1063162"/>
            <a:ext cx="9959439" cy="39677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3756" y="5032490"/>
            <a:ext cx="963824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РАЗДЕЛ: Нормативные документы</a:t>
            </a:r>
          </a:p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://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sporttur74.ru/normative_document/index.php</a:t>
            </a:r>
            <a:endParaRPr lang="ru-RU" sz="2000" dirty="0" smtClean="0">
              <a:solidFill>
                <a:srgbClr val="DA6FAB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>
                <a:solidFill>
                  <a:srgbClr val="DA6FAB"/>
                </a:solidFill>
              </a:rPr>
              <a:t>Через сайт ГБУДО «Областной  Центр дополнительного образования детей» </a:t>
            </a:r>
          </a:p>
          <a:p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РАЗДЕЛ: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Маршрутно-квалификационная комиссия</a:t>
            </a:r>
            <a:endParaRPr lang="ru-RU" sz="2000" dirty="0">
              <a:solidFill>
                <a:srgbClr val="DA6FAB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rgbClr val="DA6FAB"/>
                </a:solidFill>
                <a:latin typeface="AC Display" panose="02000503000000020003"/>
                <a:hlinkClick r:id="rId5"/>
              </a:rPr>
              <a:t>http</a:t>
            </a:r>
            <a:r>
              <a:rPr lang="en-US" sz="2000" dirty="0">
                <a:solidFill>
                  <a:srgbClr val="DA6FAB"/>
                </a:solidFill>
                <a:latin typeface="AC Display" panose="02000503000000020003"/>
                <a:hlinkClick r:id="rId5"/>
              </a:rPr>
              <a:t>://</a:t>
            </a:r>
            <a:r>
              <a:rPr lang="en-US" sz="2000" dirty="0" smtClean="0">
                <a:solidFill>
                  <a:srgbClr val="DA6FAB"/>
                </a:solidFill>
                <a:latin typeface="AC Display" panose="02000503000000020003"/>
                <a:hlinkClick r:id="rId5"/>
              </a:rPr>
              <a:t>ocdod174.ddns.net</a:t>
            </a:r>
            <a:r>
              <a:rPr lang="ru-RU" sz="2000" dirty="0" smtClean="0">
                <a:solidFill>
                  <a:srgbClr val="DA6FAB"/>
                </a:solidFill>
                <a:latin typeface="AC Display" panose="02000503000000020003"/>
                <a:hlinkClick r:id="rId5"/>
              </a:rPr>
              <a:t>/маршрутно-квалификационная комиссия</a:t>
            </a:r>
            <a:endParaRPr lang="ru-RU" sz="2000" dirty="0" smtClean="0">
              <a:solidFill>
                <a:srgbClr val="DA6FAB"/>
              </a:solidFill>
              <a:latin typeface="Franklin Gothic Demi" panose="020B0703020102020204" pitchFamily="34" charset="0"/>
            </a:endParaRPr>
          </a:p>
          <a:p>
            <a:endParaRPr lang="ru-RU" sz="2000" dirty="0">
              <a:solidFill>
                <a:srgbClr val="DA6FAB"/>
              </a:solidFill>
              <a:latin typeface="Franklin Gothic Demi" panose="020B0703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0"/>
            <a:ext cx="9638245" cy="120434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Интернет ресурсы содержащие актуальные нормативные документы</a:t>
            </a:r>
            <a:endParaRPr lang="ru-RU" sz="32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02"/>
          <a:stretch/>
        </p:blipFill>
        <p:spPr>
          <a:xfrm>
            <a:off x="1" y="0"/>
            <a:ext cx="193567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92217" y="5626256"/>
            <a:ext cx="10161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ФГБОУДО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«Федеральный центр детско-юношеского туризма и краеведения» 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РАЗДЕЛ: Туризм     Подраздел: Документы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http://turcentrrf.ru/dokumenty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51" t="11572" r="2837" b="5191"/>
          <a:stretch/>
        </p:blipFill>
        <p:spPr>
          <a:xfrm>
            <a:off x="2672508" y="1204348"/>
            <a:ext cx="8987121" cy="44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341" y="3392488"/>
            <a:ext cx="12192000" cy="26221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Спасибо за внимание!</a:t>
            </a:r>
            <a:endParaRPr lang="ru-RU" sz="4000" dirty="0">
              <a:latin typeface="AC Display" panose="02000503000000020003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0" y="0"/>
            <a:ext cx="12179659" cy="26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6925" y="296883"/>
            <a:ext cx="10375075" cy="6056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rgbClr val="9999CB"/>
                </a:solidFill>
                <a:latin typeface="AC Display" panose="02000503000000020003" pitchFamily="50" charset="0"/>
              </a:rPr>
              <a:t>определимся </a:t>
            </a:r>
            <a:r>
              <a:rPr lang="ru-RU" sz="48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с понятиями</a:t>
            </a:r>
            <a:endParaRPr lang="ru-RU" sz="48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853"/>
          <a:stretch/>
        </p:blipFill>
        <p:spPr>
          <a:xfrm>
            <a:off x="0" y="0"/>
            <a:ext cx="181692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6925" y="902525"/>
            <a:ext cx="10375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Походно-экспедиционные мероприятия в природной среде</a:t>
            </a:r>
            <a:r>
              <a:rPr lang="ru-RU" b="1" dirty="0">
                <a:solidFill>
                  <a:srgbClr val="9999CB"/>
                </a:solidFill>
                <a:latin typeface="AC Display" panose="02000503000000020003" pitchFamily="50" charset="0"/>
              </a:rPr>
              <a:t/>
            </a:r>
            <a:br>
              <a:rPr lang="ru-RU" b="1" dirty="0">
                <a:solidFill>
                  <a:srgbClr val="9999CB"/>
                </a:solidFill>
                <a:latin typeface="AC Display" panose="02000503000000020003" pitchFamily="50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3691" y="4754435"/>
            <a:ext cx="8862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38EB0"/>
                </a:solidFill>
                <a:latin typeface="Arial" panose="020B0604020202020204" pitchFamily="34" charset="0"/>
              </a:rPr>
              <a:t> </a:t>
            </a:r>
            <a:endParaRPr lang="ru-RU" b="0" i="0" dirty="0">
              <a:solidFill>
                <a:srgbClr val="F38EB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2556" y="1548856"/>
            <a:ext cx="9805338" cy="2146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07000"/>
              </a:lnSpc>
              <a:spcAft>
                <a:spcPts val="0"/>
              </a:spcAft>
            </a:pPr>
            <a:r>
              <a:rPr lang="ru-RU" spc="-15" dirty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Туристский п</a:t>
            </a:r>
            <a:r>
              <a:rPr lang="ru-RU" spc="35" dirty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оход (маршрут) </a:t>
            </a:r>
            <a:r>
              <a:rPr lang="ru-RU" spc="35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прохождение группой обучающихся активными способами пере</a:t>
            </a:r>
            <a:r>
              <a:rPr lang="ru-RU" spc="5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движения определенного участка местности с образовательными, 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воспитательными, познавательно-исследовательскими, рекреационными, спортивными 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целями</a:t>
            </a:r>
          </a:p>
          <a:p>
            <a:pPr algn="just" hangingPunct="0">
              <a:lnSpc>
                <a:spcPct val="107000"/>
              </a:lnSpc>
            </a:pPr>
            <a:r>
              <a:rPr lang="ru-RU" spc="10" dirty="0" smtClean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Практическое </a:t>
            </a:r>
            <a:r>
              <a:rPr lang="ru-RU" spc="10" dirty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на местности, туристская прогулка </a:t>
            </a:r>
            <a:r>
              <a:rPr lang="ru-RU" spc="10" dirty="0" smtClean="0">
                <a:solidFill>
                  <a:srgbClr val="F38EB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pc="10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непродолжительный по времени   (1-4 часа) выход с обучающимися на территории населенного пункта или в его окрестностях</a:t>
            </a:r>
          </a:p>
          <a:p>
            <a:pPr algn="just" hangingPunct="0">
              <a:lnSpc>
                <a:spcPct val="107000"/>
              </a:lnSpc>
            </a:pPr>
            <a:r>
              <a:rPr 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Краеведческая экскурсия 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посещение исторических, культурных, природоведческих, производственных достопримечательных объектов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2416" y="4002865"/>
            <a:ext cx="9805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Экспедиция </a:t>
            </a:r>
            <a:r>
              <a:rPr lang="ru-RU" altLang="ru-RU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(маршрутная или стационарная</a:t>
            </a:r>
            <a:r>
              <a:rPr lang="ru-RU" alt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туристский поход или стационарный сбор с краткосрочными походами, направленными на исследовательские цели, по разработанному ранее материалу или специальному заданию научной </a:t>
            </a:r>
            <a:r>
              <a:rPr lang="ru-RU" alt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2555" y="5315311"/>
            <a:ext cx="9805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dirty="0" smtClean="0">
                <a:solidFill>
                  <a:srgbClr val="9999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алаточный лагерь </a:t>
            </a:r>
            <a:r>
              <a:rPr lang="ru-RU" alt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организации отдыха детей  в природных условиях с использованием </a:t>
            </a:r>
            <a:r>
              <a:rPr lang="ru-RU" altLang="ru-RU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палаток</a:t>
            </a:r>
            <a:endParaRPr lang="ru-RU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136315"/>
            <a:ext cx="8739679" cy="9918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Нормативные возможности</a:t>
            </a:r>
            <a:b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для проведения походно-экспедиционных мероприятий </a:t>
            </a:r>
            <a:r>
              <a:rPr lang="ru-RU" sz="2000" b="1" dirty="0">
                <a:solidFill>
                  <a:srgbClr val="9999CB"/>
                </a:solidFill>
                <a:latin typeface="AC Display" panose="02000503000000020003" pitchFamily="50" charset="0"/>
              </a:rPr>
              <a:t>в природной среде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43"/>
          <a:stretch/>
        </p:blipFill>
        <p:spPr>
          <a:xfrm>
            <a:off x="0" y="0"/>
            <a:ext cx="1745673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1305" y="1264472"/>
            <a:ext cx="10022774" cy="4966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нормативный документ: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 по организации и проведению туристских походов, экспедиций и экскурсий (путешествий) с учащимися общеобразовательных школ и профессиональных училищ, воспитанниками детских домов и школ-интернатов, студентами педагогических училищ РФ.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Утверждена приказом Министерства образования Российской Федерации от 13 июля 1992 г. № 293.</a:t>
            </a:r>
            <a:endParaRPr lang="ru-RU" sz="2000" dirty="0">
              <a:solidFill>
                <a:srgbClr val="DA6FA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методический документ: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«Методические рекомендации по организации и проведению туристских походов с обучающимися»</a:t>
            </a:r>
            <a:r>
              <a:rPr lang="ru-RU" dirty="0">
                <a:solidFill>
                  <a:srgbClr val="9999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(разработаны авторским коллективом ФГБОУ ДОД «Федеральный центр детско-юношеского туризма и краеведения» в целях формирования единых подходов при организации туристско-краеведческой деятельности с обучающимися на территории Российской Федерации и направлены в адрес субъектов РФ </a:t>
            </a:r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Департаментом государственной политики в сфере воспитания детей и молодёжи Министерства образования и науки РФ письмом от 12.11.2015 № 09-3173</a:t>
            </a:r>
            <a:r>
              <a:rPr lang="ru-RU" dirty="0" smtClean="0">
                <a:solidFill>
                  <a:srgbClr val="DA6F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9999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nb-forum.ru/files/news/04528/big-85b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54" y="308829"/>
            <a:ext cx="834274" cy="8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136315"/>
            <a:ext cx="8739679" cy="9918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Нормативные возможности</a:t>
            </a:r>
            <a:b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для проведения походно-экспедиционных мероприятий </a:t>
            </a:r>
            <a:r>
              <a:rPr lang="ru-RU" sz="2000" b="1" dirty="0">
                <a:solidFill>
                  <a:srgbClr val="9999CB"/>
                </a:solidFill>
                <a:latin typeface="AC Display" panose="02000503000000020003" pitchFamily="50" charset="0"/>
              </a:rPr>
              <a:t>в природной среде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43"/>
          <a:stretch/>
        </p:blipFill>
        <p:spPr>
          <a:xfrm>
            <a:off x="0" y="0"/>
            <a:ext cx="1745673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7754" y="1128157"/>
            <a:ext cx="7667507" cy="463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Новый обязательный для исполнения нормативный </a:t>
            </a: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Порядка информирования территориальных органов МЧС России о маршрутах передвижения, проходящих по труднодоступной местности, водным, горным, спелеологическим и другим объектам, связанных с повышенным риском для жизни, причинением вреда здоровью туристов (экскурсантов) и их имуществу, и Порядка хранения, использования и снятия с учета территориальными органами МЧС России информации о маршрутах передвижения, проходящих по труднодоступной местности, водным, горным, спелеологическим и другим объектам, связанных с повышенным риском для жизни, причинением вреда здоровью туристов (экскурсантов) и их имуществу </a:t>
            </a:r>
            <a:endParaRPr lang="ru-RU" sz="2000" dirty="0" smtClean="0">
              <a:solidFill>
                <a:srgbClr val="A68D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nb-forum.ru/files/news/04528/big-85b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54" y="308829"/>
            <a:ext cx="834274" cy="8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rednyaya_emblema_MChS_Ross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766" y="1827131"/>
            <a:ext cx="2398362" cy="32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27755" y="5801697"/>
            <a:ext cx="10208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МЧС России № 42 от 30.01.2019 (в соответствии с Постановлением Правительства РФ от 03.03.2017г. №252 «О некоторых вопросах обеспечения безопасности туризма в Российской Федерации»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3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5679" y="0"/>
            <a:ext cx="10256321" cy="80752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Онлайн регистрация туристских групп</a:t>
            </a:r>
            <a:endParaRPr lang="ru-RU" sz="32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02"/>
          <a:stretch/>
        </p:blipFill>
        <p:spPr>
          <a:xfrm>
            <a:off x="1" y="0"/>
            <a:ext cx="193567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92217" y="6161518"/>
            <a:ext cx="10161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DA6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http://74.mchs.gov.ru/helpinfo/Onlajn_registraciya_turistskih_grupp</a:t>
            </a:r>
            <a:endParaRPr lang="ru-RU" sz="2000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280" t="9740" r="15073" b="5194"/>
          <a:stretch/>
        </p:blipFill>
        <p:spPr>
          <a:xfrm>
            <a:off x="2882463" y="735317"/>
            <a:ext cx="7900333" cy="52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136315"/>
            <a:ext cx="8739679" cy="99184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Нормативные возможности</a:t>
            </a:r>
            <a:b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99CB"/>
                </a:solidFill>
                <a:latin typeface="AC Display" panose="02000503000000020003" pitchFamily="50" charset="0"/>
              </a:rPr>
              <a:t>для проведения походно-экспедиционных мероприятий </a:t>
            </a:r>
            <a:r>
              <a:rPr lang="ru-RU" sz="2000" b="1" dirty="0">
                <a:solidFill>
                  <a:srgbClr val="9999CB"/>
                </a:solidFill>
                <a:latin typeface="AC Display" panose="02000503000000020003" pitchFamily="50" charset="0"/>
              </a:rPr>
              <a:t>в природной среде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08"/>
          <a:stretch/>
        </p:blipFill>
        <p:spPr>
          <a:xfrm>
            <a:off x="0" y="0"/>
            <a:ext cx="1733797" cy="6858000"/>
          </a:xfrm>
          <a:prstGeom prst="rect">
            <a:avLst/>
          </a:prstGeom>
        </p:spPr>
      </p:pic>
      <p:pic>
        <p:nvPicPr>
          <p:cNvPr id="11" name="Picture 8" descr="https://get-invited-images.s3.amazonaws.com/uploaded/1438193080-teach-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31" y="9128713"/>
            <a:ext cx="188035" cy="1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6929" y="1454478"/>
            <a:ext cx="9939647" cy="4109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ормативный документ определяющий кадровые компетенции: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kern="1800" dirty="0">
                <a:solidFill>
                  <a:srgbClr val="A68D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Положение «О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 инструкторе детско-юношеского туризма» </a:t>
            </a:r>
            <a:endParaRPr lang="ru-RU" sz="2000" dirty="0" smtClean="0">
              <a:solidFill>
                <a:srgbClr val="A68DC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Утверждено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общего и профессионального образования РФ № 769 от 23 марта 1998 г.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2800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методический </a:t>
            </a: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 по подготовке кадров: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2000" dirty="0">
                <a:solidFill>
                  <a:srgbClr val="A68D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по повышению квалификации специалистов в области детского </a:t>
            </a:r>
            <a:r>
              <a:rPr lang="ru-RU" sz="2000" dirty="0" smtClean="0">
                <a:solidFill>
                  <a:srgbClr val="A68D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туризма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Направлены </a:t>
            </a:r>
            <a:r>
              <a:rPr lang="ru-RU" sz="2000" dirty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адрес субъектов РФ Департаментом государственной политики в сфере воспитания детей и молодёжи Министерства образования и науки РФ письмом от 03.12.2015 № 09-3461</a:t>
            </a:r>
            <a:r>
              <a:rPr lang="ru-RU" sz="2000" dirty="0" smtClean="0">
                <a:solidFill>
                  <a:srgbClr val="DA6FA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DA6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nb-forum.ru/files/news/04528/big-85b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54" y="308829"/>
            <a:ext cx="834274" cy="8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278819"/>
            <a:ext cx="9638245" cy="1204348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r>
              <a:rPr lang="ru-RU" sz="4800" dirty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endParaRPr lang="ru-RU" sz="48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58"/>
          <a:stretch/>
        </p:blipFill>
        <p:spPr>
          <a:xfrm>
            <a:off x="0" y="0"/>
            <a:ext cx="1852551" cy="6858000"/>
          </a:xfrm>
          <a:prstGeom prst="rect">
            <a:avLst/>
          </a:prstGeom>
        </p:spPr>
      </p:pic>
      <p:pic>
        <p:nvPicPr>
          <p:cNvPr id="10" name="Picture 14" descr="http://i062.radikal.ru/1305/29/058e788908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49" y="403689"/>
            <a:ext cx="811831" cy="11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7574" y="2790107"/>
            <a:ext cx="32419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99CB"/>
                </a:solidFill>
              </a:rPr>
              <a:t>Компетенция</a:t>
            </a:r>
            <a:r>
              <a:rPr lang="ru-RU" sz="2400" dirty="0">
                <a:solidFill>
                  <a:srgbClr val="9999CB"/>
                </a:solidFill>
              </a:rPr>
              <a:t>: </a:t>
            </a:r>
            <a:endParaRPr lang="ru-RU" sz="2400" dirty="0" smtClean="0">
              <a:solidFill>
                <a:srgbClr val="9999CB"/>
              </a:solidFill>
            </a:endParaRPr>
          </a:p>
          <a:p>
            <a:r>
              <a:rPr lang="ru-RU" sz="2400" dirty="0" smtClean="0">
                <a:solidFill>
                  <a:srgbClr val="9999CB"/>
                </a:solidFill>
              </a:rPr>
              <a:t>любая </a:t>
            </a:r>
            <a:r>
              <a:rPr lang="ru-RU" sz="2400" dirty="0">
                <a:solidFill>
                  <a:srgbClr val="9999CB"/>
                </a:solidFill>
              </a:rPr>
              <a:t>туристско-краеведческая работа с детьми вплоть до спортивных туристских походов 1й категории сложности (7 и более дней)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7574" y="1747941"/>
            <a:ext cx="783771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детско-юношеского туризма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get-pdb/195449/007b6577-02ed-4e7f-88c2-41f85a254d33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65" y="2968832"/>
            <a:ext cx="5596230" cy="37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0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3755" y="278819"/>
            <a:ext cx="9638245" cy="1204348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800" dirty="0" smtClean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r>
              <a:rPr lang="ru-RU" sz="4800" dirty="0">
                <a:solidFill>
                  <a:srgbClr val="9999C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endParaRPr lang="ru-RU" sz="4800" b="1" dirty="0">
              <a:solidFill>
                <a:srgbClr val="9999CB"/>
              </a:solidFill>
              <a:latin typeface="AC Display" panose="02000503000000020003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993"/>
          <a:stretch/>
        </p:blipFill>
        <p:spPr>
          <a:xfrm>
            <a:off x="1" y="0"/>
            <a:ext cx="1864426" cy="6858000"/>
          </a:xfrm>
          <a:prstGeom prst="rect">
            <a:avLst/>
          </a:prstGeom>
        </p:spPr>
      </p:pic>
      <p:pic>
        <p:nvPicPr>
          <p:cNvPr id="10" name="Picture 14" descr="http://i062.radikal.ru/1305/29/058e788908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49" y="403689"/>
            <a:ext cx="811831" cy="11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7574" y="2790107"/>
            <a:ext cx="34913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999CB"/>
                </a:solidFill>
              </a:rPr>
              <a:t>Компетенция: </a:t>
            </a:r>
            <a:endParaRPr lang="ru-RU" sz="2400" dirty="0" smtClean="0">
              <a:solidFill>
                <a:srgbClr val="9999CB"/>
              </a:solidFill>
            </a:endParaRPr>
          </a:p>
          <a:p>
            <a:r>
              <a:rPr lang="ru-RU" sz="2400" dirty="0" smtClean="0">
                <a:solidFill>
                  <a:srgbClr val="9999CB"/>
                </a:solidFill>
              </a:rPr>
              <a:t>любая </a:t>
            </a:r>
            <a:r>
              <a:rPr lang="ru-RU" sz="2400" dirty="0">
                <a:solidFill>
                  <a:srgbClr val="9999CB"/>
                </a:solidFill>
              </a:rPr>
              <a:t>туристско-краеведческая работа с детьми вплоть до туристских походов 3 й </a:t>
            </a:r>
            <a:r>
              <a:rPr lang="ru-RU" sz="2400" dirty="0" smtClean="0">
                <a:solidFill>
                  <a:srgbClr val="9999CB"/>
                </a:solidFill>
              </a:rPr>
              <a:t>степени сложности </a:t>
            </a:r>
            <a:r>
              <a:rPr lang="ru-RU" sz="2400" dirty="0">
                <a:solidFill>
                  <a:srgbClr val="9999CB"/>
                </a:solidFill>
              </a:rPr>
              <a:t>(3-6 дней)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7574" y="1747941"/>
            <a:ext cx="783771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детско-юношеского туризма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molbulak.ru/upload/iblock/620/turizm-r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07" y="2790107"/>
            <a:ext cx="5529786" cy="37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solidFill>
              <a:srgbClr val="FF0000"/>
            </a:solidFill>
            <a:latin typeface="Franklin Gothic Demi" panose="020B07030201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Тема1" id="{B29968B0-12D8-48C7-BF8B-15E08C28DE31}" vid="{029D439C-5326-4D97-9747-181D44A1F1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</TotalTime>
  <Words>1529</Words>
  <Application>Microsoft Office PowerPoint</Application>
  <PresentationFormat>Широкоэкранный</PresentationFormat>
  <Paragraphs>175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Calibri</vt:lpstr>
      <vt:lpstr>Times New Roman</vt:lpstr>
      <vt:lpstr>Constantia</vt:lpstr>
      <vt:lpstr>Arial</vt:lpstr>
      <vt:lpstr>AC Display</vt:lpstr>
      <vt:lpstr>Calibri Light</vt:lpstr>
      <vt:lpstr>Franklin Gothic Demi</vt:lpstr>
      <vt:lpstr>Тема1</vt:lpstr>
      <vt:lpstr>«Нормативные документы определяющие порядок проведения походов детских туристских групп в 2019 году»</vt:lpstr>
      <vt:lpstr>определимся с понятиями</vt:lpstr>
      <vt:lpstr>определимся с понятиями</vt:lpstr>
      <vt:lpstr>Нормативные возможности для проведения походно-экспедиционных мероприятий в природной среде</vt:lpstr>
      <vt:lpstr>Нормативные возможности для проведения походно-экспедиционных мероприятий в природной среде</vt:lpstr>
      <vt:lpstr>Онлайн регистрация туристских групп</vt:lpstr>
      <vt:lpstr>Нормативные возможности для проведения походно-экспедиционных мероприятий в природной среде</vt:lpstr>
      <vt:lpstr>Кадровые возможности</vt:lpstr>
      <vt:lpstr>Кадровые возможности</vt:lpstr>
      <vt:lpstr>Кадровые возможности</vt:lpstr>
      <vt:lpstr>РАЗВИТИЕ ТКДД В ЧЕЛЯБИНСКОЙ ОБЛАСТИ Работа с  педагогическими кадрами</vt:lpstr>
      <vt:lpstr>Кадровые возможности</vt:lpstr>
      <vt:lpstr>Нормативные возможности для проведения походно-экспедиционных мероприятий в природной среде</vt:lpstr>
      <vt:lpstr>Маршрутно-квалификационные комиссии образовательных организаций Челябинской области</vt:lpstr>
      <vt:lpstr>Маршрутно-квалификационные комиссии образовательных организаций Челябинской области</vt:lpstr>
      <vt:lpstr>РАЗВИТИЕ ТКДД В ЧЕЛЯБИНСКОЙ ОБЛАСТИ</vt:lpstr>
      <vt:lpstr>РАЗВИТИЕ ТКДД В ЧЕЛЯБИНСКОЙ ОБЛАСТИ</vt:lpstr>
      <vt:lpstr>РАЗВИТИЕ ТКДД В ЧЕЛЯБИНСКОЙ ОБЛАСТИ</vt:lpstr>
      <vt:lpstr>РАЗВИТИЕ ТКДД В ЧЕЛЯБИНСКОЙ ОБЛАСТИ</vt:lpstr>
      <vt:lpstr>Презентация PowerPoint</vt:lpstr>
      <vt:lpstr>РАЗВИТИЕ ТКДД В ЧЕЛЯБИНСКОЙ ОБЛАСТИ</vt:lpstr>
      <vt:lpstr>Нормативные возможности для проведения походно-экспедиционных мероприятий в природной среде</vt:lpstr>
      <vt:lpstr>Презентация PowerPoint</vt:lpstr>
      <vt:lpstr>Презентация PowerPoint</vt:lpstr>
      <vt:lpstr>Презентация PowerPoint</vt:lpstr>
      <vt:lpstr>Интернет ресурсы содержащие актуальные нормативные документы</vt:lpstr>
      <vt:lpstr>Интернет ресурсы содержащие актуальные нормативные документы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Деряга</dc:creator>
  <cp:lastModifiedBy>RePack by Diakov</cp:lastModifiedBy>
  <cp:revision>597</cp:revision>
  <dcterms:created xsi:type="dcterms:W3CDTF">2017-12-22T00:42:32Z</dcterms:created>
  <dcterms:modified xsi:type="dcterms:W3CDTF">2019-06-05T04:39:14Z</dcterms:modified>
</cp:coreProperties>
</file>