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8" r:id="rId5"/>
    <p:sldId id="271" r:id="rId6"/>
    <p:sldId id="265" r:id="rId7"/>
    <p:sldId id="257" r:id="rId8"/>
    <p:sldId id="264" r:id="rId9"/>
    <p:sldId id="262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F8A0E8-1542-4E45-B6E1-7A1D1CF54FFA}">
          <p14:sldIdLst>
            <p14:sldId id="258"/>
            <p14:sldId id="259"/>
            <p14:sldId id="261"/>
            <p14:sldId id="268"/>
            <p14:sldId id="271"/>
            <p14:sldId id="265"/>
            <p14:sldId id="257"/>
            <p14:sldId id="264"/>
            <p14:sldId id="262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osmos-tur@mail.ru" TargetMode="External"/><Relationship Id="rId2" Type="http://schemas.openxmlformats.org/officeDocument/2006/relationships/hyperlink" Target="mailto:ocdod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tchel@mail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ox-2\e\ФОТОАРХИВ\2013\08.13 Август\14.08-26.08.13 Поход 3 к.с. Кузнецкий Алатау\Печенкина\Кузнецкий Алатау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7"/>
            <a:ext cx="6797858" cy="45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544" y="5944888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Demi" panose="020B0703020102020204" pitchFamily="34" charset="0"/>
              </a:rPr>
              <a:t>Член </a:t>
            </a:r>
            <a:r>
              <a:rPr lang="ru-RU" dirty="0">
                <a:latin typeface="Franklin Gothic Demi" panose="020B0703020102020204" pitchFamily="34" charset="0"/>
              </a:rPr>
              <a:t>маршрутно-квалификационной комиссии </a:t>
            </a:r>
            <a:r>
              <a:rPr lang="ru-RU" b="1" dirty="0"/>
              <a:t>МАУДО «Центр детско-юношеского туризма «Космос» г. Челябинска</a:t>
            </a:r>
            <a:r>
              <a:rPr lang="ru-RU" b="1" dirty="0" smtClean="0"/>
              <a:t>» </a:t>
            </a:r>
            <a:r>
              <a:rPr lang="ru-RU" b="1" dirty="0" err="1" smtClean="0"/>
              <a:t>Фаезова</a:t>
            </a:r>
            <a:r>
              <a:rPr lang="ru-RU" b="1" dirty="0" smtClean="0"/>
              <a:t> И.С.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5661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Регистрация маршрута</a:t>
            </a:r>
            <a:br>
              <a:rPr lang="ru-RU" sz="3200" b="1" smtClean="0"/>
            </a:br>
            <a:r>
              <a:rPr lang="ru-RU" sz="3200" b="1" smtClean="0"/>
              <a:t> в МКК образовательных организаций Челябинской области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699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МКК сообщает о допущенных ошибках.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Руководитель в ближайшие сроки исправляет неточности и снова возвращается к начальной точке оформления документов.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1189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2. При отрицательном заключении МКК о возможности совершения группой заявленного маршрута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29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82154"/>
          </a:xfrm>
        </p:spPr>
        <p:txBody>
          <a:bodyPr>
            <a:noAutofit/>
          </a:bodyPr>
          <a:lstStyle/>
          <a:p>
            <a:r>
              <a:rPr lang="ru-RU" sz="3200" dirty="0" smtClean="0"/>
              <a:t>Нюансы регистрации в МКК и заполнения маршрутных документов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некатегорийных</a:t>
            </a:r>
            <a:r>
              <a:rPr lang="ru-RU" dirty="0"/>
              <a:t>, степенных и маршрутов 1 категории сложности кол-во человек в группах в соответствии с методическим рекомендациями.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Если </a:t>
            </a:r>
            <a:r>
              <a:rPr lang="ru-RU" b="1" dirty="0">
                <a:solidFill>
                  <a:srgbClr val="FF0000"/>
                </a:solidFill>
              </a:rPr>
              <a:t>меньше детей, чем указано в </a:t>
            </a:r>
            <a:r>
              <a:rPr lang="ru-RU" b="1" dirty="0" smtClean="0">
                <a:solidFill>
                  <a:srgbClr val="FF0000"/>
                </a:solidFill>
              </a:rPr>
              <a:t>инструкции (методических рекомендациях), </a:t>
            </a:r>
            <a:r>
              <a:rPr lang="ru-RU" b="1" dirty="0">
                <a:solidFill>
                  <a:srgbClr val="FF0000"/>
                </a:solidFill>
              </a:rPr>
              <a:t>то идем заявляться во взрослую МКК.</a:t>
            </a:r>
          </a:p>
          <a:p>
            <a:r>
              <a:rPr lang="ru-RU" dirty="0" smtClean="0"/>
              <a:t>В маршрутных листах, книжках водных маршрутов, </a:t>
            </a:r>
            <a:r>
              <a:rPr lang="ru-RU" dirty="0"/>
              <a:t>пешеходные экскурсионные выходы не указываются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В нитке маршрута НЕ указывается пункт из которого вы едете на транспорте. Указывается начальная точка активной части маршрута и конечная точка активной части</a:t>
            </a:r>
            <a:r>
              <a:rPr lang="ru-RU" dirty="0" smtClean="0"/>
              <a:t>!!!</a:t>
            </a:r>
          </a:p>
          <a:p>
            <a:r>
              <a:rPr lang="ru-RU" dirty="0"/>
              <a:t>В маршрутном листе </a:t>
            </a:r>
            <a:r>
              <a:rPr lang="ru-RU" dirty="0" smtClean="0"/>
              <a:t>фамилия, имя указывается полностью, возраст – количество полных лет.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91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Основные документы в соответствии с которыми </a:t>
            </a:r>
            <a:r>
              <a:rPr lang="ru-RU" sz="3600" dirty="0" smtClean="0"/>
              <a:t>проходит регистрация маршрута в МКК ОУ.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ru-RU" sz="2000" dirty="0"/>
              <a:t>Инструкция по организации туристских походов, экспедиций и экскурсий с учащимися, воспитанниками и студентами Российской Федерации от 13.07.1992г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Методические рекомендации по организации и проведению туристских походов с </a:t>
            </a:r>
            <a:r>
              <a:rPr lang="ru-RU" sz="2000" dirty="0" smtClean="0"/>
              <a:t>обучающимися от 2015 7.</a:t>
            </a:r>
          </a:p>
          <a:p>
            <a:r>
              <a:rPr lang="ru-RU" sz="2000" dirty="0" smtClean="0"/>
              <a:t>Правила вида спорта «Спортивный туризм» от 2013 г.</a:t>
            </a:r>
          </a:p>
          <a:p>
            <a:r>
              <a:rPr lang="ru-RU" sz="2000" dirty="0" smtClean="0"/>
              <a:t>Регламент соревнований </a:t>
            </a:r>
            <a:r>
              <a:rPr lang="ru-RU" sz="2000" dirty="0"/>
              <a:t>по группе дисциплин «маршрут</a:t>
            </a:r>
            <a:r>
              <a:rPr lang="ru-RU" sz="2000" dirty="0" smtClean="0"/>
              <a:t>»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3074" name="Picture 2" descr="\\Box-2\e\ФОТОАРХИВ\2013\08.13 Август\14.08-26.08.13 Поход 3 к.с. Кузнецкий Алатау\Печенкина\Кузнецкий Алатау-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4" b="-1"/>
          <a:stretch/>
        </p:blipFill>
        <p:spPr bwMode="auto">
          <a:xfrm>
            <a:off x="971600" y="4077071"/>
            <a:ext cx="7188994" cy="25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944216"/>
          </a:xfrm>
        </p:spPr>
        <p:txBody>
          <a:bodyPr>
            <a:normAutofit/>
          </a:bodyPr>
          <a:lstStyle/>
          <a:p>
            <a:r>
              <a:rPr lang="ru-RU" sz="3200" dirty="0"/>
              <a:t>Документы для регистрации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маршрута </a:t>
            </a:r>
            <a:r>
              <a:rPr lang="ru-RU" sz="3200" dirty="0"/>
              <a:t>в МКК </a:t>
            </a:r>
            <a:r>
              <a:rPr lang="ru-RU" sz="3200" dirty="0" smtClean="0"/>
              <a:t>ОУ. </a:t>
            </a:r>
            <a:br>
              <a:rPr lang="ru-RU" sz="3200" dirty="0" smtClean="0"/>
            </a:br>
            <a:r>
              <a:rPr lang="ru-RU" sz="3200" dirty="0" smtClean="0"/>
              <a:t>(электронная или личная регистрация)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528392"/>
          </a:xfrm>
        </p:spPr>
        <p:txBody>
          <a:bodyPr>
            <a:normAutofit/>
          </a:bodyPr>
          <a:lstStyle/>
          <a:p>
            <a:r>
              <a:rPr lang="ru-RU" sz="1800" dirty="0"/>
              <a:t>Маршрутная </a:t>
            </a:r>
            <a:r>
              <a:rPr lang="ru-RU" sz="1800" dirty="0" smtClean="0"/>
              <a:t>книжка, лист </a:t>
            </a:r>
            <a:r>
              <a:rPr lang="ru-RU" sz="1800" dirty="0"/>
              <a:t>(2 экземпляра)</a:t>
            </a:r>
          </a:p>
          <a:p>
            <a:r>
              <a:rPr lang="ru-RU" sz="1800" dirty="0"/>
              <a:t>Справки об опыте участников, </a:t>
            </a:r>
            <a:r>
              <a:rPr lang="ru-RU" sz="1800" dirty="0" smtClean="0"/>
              <a:t>руководителя (для категорийных маршрутов)</a:t>
            </a:r>
          </a:p>
          <a:p>
            <a:r>
              <a:rPr lang="ru-RU" sz="1800" dirty="0"/>
              <a:t>Картографический материал</a:t>
            </a:r>
          </a:p>
          <a:p>
            <a:r>
              <a:rPr lang="ru-RU" sz="1800" dirty="0"/>
              <a:t>Медицинские </a:t>
            </a:r>
            <a:r>
              <a:rPr lang="ru-RU" sz="1800" dirty="0" smtClean="0"/>
              <a:t>справки (для походов продолжительностью свыше 3 дней. </a:t>
            </a:r>
          </a:p>
          <a:p>
            <a:pPr marL="0" indent="0">
              <a:buNone/>
            </a:pPr>
            <a:r>
              <a:rPr lang="ru-RU" sz="1800" dirty="0"/>
              <a:t>Справка действует один  календарный год. </a:t>
            </a:r>
            <a:r>
              <a:rPr lang="ru-RU" sz="1800" dirty="0" smtClean="0"/>
              <a:t>Предоставляем общий </a:t>
            </a:r>
            <a:r>
              <a:rPr lang="ru-RU" sz="1800" dirty="0"/>
              <a:t>список или </a:t>
            </a:r>
            <a:r>
              <a:rPr lang="ru-RU" sz="1800" dirty="0" smtClean="0"/>
              <a:t>справку </a:t>
            </a:r>
            <a:r>
              <a:rPr lang="ru-RU" sz="1800" dirty="0"/>
              <a:t>на каждого ребенка</a:t>
            </a:r>
            <a:r>
              <a:rPr lang="ru-RU" sz="1800" dirty="0" smtClean="0"/>
              <a:t>.)</a:t>
            </a:r>
            <a:endParaRPr lang="ru-RU" sz="1800" dirty="0"/>
          </a:p>
          <a:p>
            <a:pPr marL="0" indent="0">
              <a:buNone/>
            </a:pPr>
            <a:r>
              <a:rPr lang="ru-RU" sz="2400" dirty="0"/>
              <a:t>Если в электронном виде, то все сканируем и в </a:t>
            </a:r>
            <a:r>
              <a:rPr lang="ru-RU" sz="2400" b="1" u="sng" dirty="0"/>
              <a:t>цветных</a:t>
            </a:r>
            <a:r>
              <a:rPr lang="ru-RU" sz="2400" dirty="0"/>
              <a:t> вариантах отправляем в МКК по </a:t>
            </a:r>
            <a:r>
              <a:rPr lang="ru-RU" sz="2400" dirty="0" smtClean="0"/>
              <a:t>соответствующим адресам: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23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МКК Областного Центра дополнительного образования детей </a:t>
            </a:r>
            <a:r>
              <a:rPr lang="ru-RU" b="1" dirty="0"/>
              <a:t>г. Челябинск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отв. </a:t>
            </a:r>
            <a:r>
              <a:rPr lang="ru-RU" dirty="0"/>
              <a:t>с</a:t>
            </a:r>
            <a:r>
              <a:rPr lang="ru-RU" dirty="0" smtClean="0"/>
              <a:t>екретарь А. Г. </a:t>
            </a:r>
            <a:r>
              <a:rPr lang="ru-RU" dirty="0" err="1" smtClean="0"/>
              <a:t>Слаутин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2"/>
              </a:rPr>
              <a:t>ocdod@mail.ru</a:t>
            </a:r>
            <a:r>
              <a:rPr lang="ru-RU" dirty="0"/>
              <a:t> ( с пометкой «ДЛЯ МКК</a:t>
            </a:r>
            <a:r>
              <a:rPr lang="ru-RU" dirty="0" smtClean="0"/>
              <a:t>») </a:t>
            </a:r>
          </a:p>
          <a:p>
            <a:pPr marL="0" indent="0">
              <a:buNone/>
            </a:pPr>
            <a:r>
              <a:rPr lang="ru-RU" sz="2200" u="sng" dirty="0" smtClean="0"/>
              <a:t>для туристских групп из г. </a:t>
            </a:r>
            <a:r>
              <a:rPr lang="ru-RU" sz="2200" u="sng" dirty="0"/>
              <a:t>Ч</a:t>
            </a:r>
            <a:r>
              <a:rPr lang="ru-RU" sz="2200" u="sng" dirty="0" smtClean="0"/>
              <a:t>елябинска и Челябинской области</a:t>
            </a:r>
            <a:endParaRPr lang="ru-RU" sz="2200" u="sng" dirty="0"/>
          </a:p>
          <a:p>
            <a:pPr marL="0" indent="0">
              <a:buNone/>
            </a:pPr>
            <a:endParaRPr lang="ru-RU" u="sng" dirty="0" smtClean="0">
              <a:hlinkClick r:id="rId3"/>
            </a:endParaRPr>
          </a:p>
          <a:p>
            <a:pPr marL="0" indent="0">
              <a:buNone/>
            </a:pPr>
            <a:r>
              <a:rPr lang="ru-RU" b="1" dirty="0"/>
              <a:t>МКК </a:t>
            </a:r>
            <a:r>
              <a:rPr lang="ru-RU" b="1" dirty="0" smtClean="0"/>
              <a:t>МАУДО «ЦДЮТур «Космос»</a:t>
            </a:r>
            <a:r>
              <a:rPr lang="ru-RU" b="1" dirty="0"/>
              <a:t> г. Челябинск</a:t>
            </a:r>
          </a:p>
          <a:p>
            <a:pPr marL="0" indent="0">
              <a:buNone/>
            </a:pPr>
            <a:r>
              <a:rPr lang="ru-RU" dirty="0"/>
              <a:t>отв. секретарь </a:t>
            </a:r>
            <a:r>
              <a:rPr lang="ru-RU" dirty="0" smtClean="0"/>
              <a:t>Е. А. Аверина</a:t>
            </a:r>
          </a:p>
          <a:p>
            <a:pPr marL="0" indent="0">
              <a:buNone/>
            </a:pPr>
            <a:r>
              <a:rPr lang="en-US" u="sng" dirty="0" smtClean="0">
                <a:hlinkClick r:id="rId3"/>
              </a:rPr>
              <a:t>k</a:t>
            </a:r>
            <a:r>
              <a:rPr lang="en-US" dirty="0" smtClean="0">
                <a:hlinkClick r:id="rId3"/>
              </a:rPr>
              <a:t>osmos-tur@mail.ru</a:t>
            </a:r>
            <a:r>
              <a:rPr lang="ru-RU" dirty="0" smtClean="0"/>
              <a:t> </a:t>
            </a:r>
            <a:r>
              <a:rPr lang="en-US" dirty="0"/>
              <a:t>(</a:t>
            </a:r>
            <a:r>
              <a:rPr lang="ru-RU" dirty="0"/>
              <a:t>с пометкой «ДЛЯ МКК</a:t>
            </a:r>
            <a:r>
              <a:rPr lang="ru-RU" dirty="0" smtClean="0"/>
              <a:t>»)</a:t>
            </a:r>
            <a:r>
              <a:rPr lang="ru-RU" dirty="0"/>
              <a:t/>
            </a:r>
            <a:br>
              <a:rPr lang="ru-RU" dirty="0"/>
            </a:br>
            <a:r>
              <a:rPr lang="ru-RU" sz="2400" u="sng" dirty="0"/>
              <a:t>для туристских групп из г. Челябинска и Челябинской области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МКК МБУДО </a:t>
            </a:r>
            <a:r>
              <a:rPr lang="ru-RU" b="1" dirty="0" err="1" smtClean="0"/>
              <a:t>СЮТур</a:t>
            </a:r>
            <a:r>
              <a:rPr lang="ru-RU" b="1" dirty="0" smtClean="0"/>
              <a:t> г. Челябинск</a:t>
            </a:r>
          </a:p>
          <a:p>
            <a:pPr marL="0" indent="0">
              <a:buNone/>
            </a:pPr>
            <a:r>
              <a:rPr lang="ru-RU" dirty="0"/>
              <a:t>отв. секретарь </a:t>
            </a:r>
            <a:r>
              <a:rPr lang="ru-RU" dirty="0" smtClean="0"/>
              <a:t>С. В. Герасимов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4"/>
              </a:rPr>
              <a:t>sutchel@mail.ru</a:t>
            </a:r>
            <a:r>
              <a:rPr lang="ru-RU" dirty="0"/>
              <a:t> ( с пометкой «ДЛЯ МКК</a:t>
            </a:r>
            <a:r>
              <a:rPr lang="ru-RU" dirty="0" smtClean="0"/>
              <a:t>»)</a:t>
            </a:r>
          </a:p>
          <a:p>
            <a:pPr marL="0" indent="0">
              <a:buNone/>
            </a:pPr>
            <a:r>
              <a:rPr lang="ru-RU" sz="2400" u="sng" dirty="0"/>
              <a:t>для туристских групп из г. </a:t>
            </a:r>
            <a:r>
              <a:rPr lang="ru-RU" sz="2400" u="sng" dirty="0" smtClean="0"/>
              <a:t>Челябинска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9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34" y="332656"/>
            <a:ext cx="8517632" cy="16561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Оформление </a:t>
            </a:r>
            <a:br>
              <a:rPr lang="ru-RU" sz="3200" b="1" dirty="0" smtClean="0"/>
            </a:br>
            <a:r>
              <a:rPr lang="ru-RU" sz="3200" b="1" dirty="0" smtClean="0"/>
              <a:t>маршрутного листа для степенных  походов </a:t>
            </a:r>
            <a:br>
              <a:rPr lang="ru-RU" sz="32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(для внесения в список </a:t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рекомендованных маршрутов)</a:t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endParaRPr lang="ru-RU" sz="20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Box-2\e\ФОТОАРХИВ\2016\06.2016\2016.05.30-06.02 Нурали Фаезова\Нурали Фаезова 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4" b="15664"/>
          <a:stretch/>
        </p:blipFill>
        <p:spPr bwMode="auto">
          <a:xfrm>
            <a:off x="259715" y="3861048"/>
            <a:ext cx="8568952" cy="250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6"/>
          <p:cNvSpPr>
            <a:spLocks noGrp="1"/>
          </p:cNvSpPr>
          <p:nvPr>
            <p:ph idx="1"/>
          </p:nvPr>
        </p:nvSpPr>
        <p:spPr>
          <a:xfrm>
            <a:off x="428383" y="2060847"/>
            <a:ext cx="8229600" cy="441830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Оформляем МЛ, подписываем у директора ОУ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Отправляем цветной скан </a:t>
            </a:r>
            <a:r>
              <a:rPr lang="ru-RU" sz="1800" dirty="0"/>
              <a:t>МЛ</a:t>
            </a:r>
            <a:r>
              <a:rPr lang="ru-RU" sz="1800" dirty="0" smtClean="0"/>
              <a:t>, МКК </a:t>
            </a:r>
            <a:r>
              <a:rPr lang="ru-RU" sz="1800" b="1" dirty="0" smtClean="0">
                <a:solidFill>
                  <a:srgbClr val="FF0000"/>
                </a:solidFill>
              </a:rPr>
              <a:t>за 14 </a:t>
            </a:r>
            <a:r>
              <a:rPr lang="ru-RU" sz="1800" dirty="0" smtClean="0"/>
              <a:t>дней до выхода на маршрут.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МКК регистрирует МЛ и направляет Руководителю со штампом МКК. 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Маршрут заносится в реестр.</a:t>
            </a:r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2726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ox-3\рабочий\ОТДЕЛ ТУРИЗМА\Федерация СТ Челябинской области\ПРОВЕДЕНИЕ СОРЕВНОВАНИЙ,  МЕРОПРИЯТИЙ, СЕМИНАРОВ\СЕМИНАРЫ СОВЕЩАНИЯ\2018\Вебинар по маршрутам 5.06.18\Фаезова\ilovepdf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55"/>
            <a:ext cx="9144000" cy="646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251520" y="0"/>
            <a:ext cx="8784976" cy="476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Маршрутный лист зарегистрированный в МКК (1 </a:t>
            </a:r>
            <a:r>
              <a:rPr lang="ru-RU" sz="2400" dirty="0" err="1" smtClean="0"/>
              <a:t>стр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Picture 2" descr="\\Box-3\рабочий\ОТДЕЛ ТУРИЗМА\Федерация СТ Челябинской области\ПРОВЕДЕНИЕ СОРЕВНОВАНИЙ,  МЕРОПРИЯТИЙ, СЕМИНАРОВ\СЕМИНАРЫ СОВЕЩАНИЯ\2018\Вебинар по маршрутам 5.06.18\Фаезова\faksimilnaya-podp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92936"/>
            <a:ext cx="978822" cy="9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Box-3\рабочий\ОТДЕЛ ТУРИЗМА\Федерация СТ Челябинской области\ПРОВЕДЕНИЕ СОРЕВНОВАНИЙ,  МЕРОПРИЯТИЙ, СЕМИНАРОВ\СЕМИНАРЫ СОВЕЩАНИЯ\2018\Вебинар по маршрутам 5.06.18\ilovepdf_co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" y="407796"/>
            <a:ext cx="9127852" cy="64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195159" y="0"/>
            <a:ext cx="8784976" cy="476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Маршрутный лист зарегистрированный в МКК (2 </a:t>
            </a:r>
            <a:r>
              <a:rPr lang="ru-RU" sz="2400" dirty="0" err="1" smtClean="0"/>
              <a:t>стр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07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700808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Сообщаем в МКК о намерении совершить спортивный поход не позднее чем за 30 дней до начала похода: направляем исходные данные (см. слайд 3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МКК рассматривает представленный материал.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1. При положительном заключении	2. При отрицательном заключении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43808" y="3501008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16016" y="3485863"/>
            <a:ext cx="864096" cy="807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72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Оформление маршрутной книжки для категорийных маршрутов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1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При положительном заключении МКК о возможности совершения группой заявленного маршрута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1.1 МКК назначает оппонентов (если есть полномочия)</a:t>
            </a:r>
          </a:p>
          <a:p>
            <a:pPr marL="0" indent="0">
              <a:buNone/>
            </a:pPr>
            <a:r>
              <a:rPr lang="ru-RU" sz="2400" dirty="0" smtClean="0"/>
              <a:t>1.2 МКК оформляет ходатайство в </a:t>
            </a:r>
            <a:r>
              <a:rPr lang="ru-RU" sz="2400" smtClean="0"/>
              <a:t>вышестоящую МКК.</a:t>
            </a:r>
            <a:endParaRPr lang="ru-RU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ru-RU" sz="2400" dirty="0" smtClean="0"/>
              <a:t>Руководитель </a:t>
            </a:r>
            <a:r>
              <a:rPr lang="ru-RU" sz="2400" dirty="0"/>
              <a:t>получает контактные данные оппонентов и самостоятельно </a:t>
            </a:r>
            <a:r>
              <a:rPr lang="ru-RU" sz="2400" dirty="0" err="1"/>
              <a:t>простраивает</a:t>
            </a:r>
            <a:r>
              <a:rPr lang="ru-RU" sz="2400" dirty="0"/>
              <a:t> свою работу с ними для получения отзыва.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sz="2400" dirty="0"/>
              <a:t>После получения отзывов, руководитель направляет </a:t>
            </a:r>
            <a:r>
              <a:rPr lang="ru-RU" sz="2400" dirty="0" smtClean="0"/>
              <a:t>ГОТОВЫЕ документы </a:t>
            </a:r>
            <a:r>
              <a:rPr lang="ru-RU" sz="2400" dirty="0"/>
              <a:t>в </a:t>
            </a:r>
            <a:r>
              <a:rPr lang="ru-RU" sz="2400" dirty="0" smtClean="0"/>
              <a:t>МКК (Маршрутную книжку с подписями оппонентов, подписями участников и директора командирующей организации).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sz="2400" dirty="0" smtClean="0"/>
              <a:t>МКК регистрирует МК, руководитель получает зарегистрированный документ.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480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Demi</vt:lpstr>
      <vt:lpstr>Тема Office</vt:lpstr>
      <vt:lpstr>Презентация PowerPoint</vt:lpstr>
      <vt:lpstr>Основные документы в соответствии с которыми проходит регистрация маршрута в МКК ОУ.</vt:lpstr>
      <vt:lpstr>Документы для регистрации  маршрута в МКК ОУ.  (электронная или личная регистрация)</vt:lpstr>
      <vt:lpstr>Презентация PowerPoint</vt:lpstr>
      <vt:lpstr>Оформление  маршрутного листа для степенных  походов  (для внесения в список  рекомендованных маршрутов) </vt:lpstr>
      <vt:lpstr>Презентация PowerPoint</vt:lpstr>
      <vt:lpstr>Презентация PowerPoint</vt:lpstr>
      <vt:lpstr>Оформление маршрутной книжки для категорийных маршрутов</vt:lpstr>
      <vt:lpstr>1. При положительном заключении МКК о возможности совершения группой заявленного маршрута</vt:lpstr>
      <vt:lpstr>2. При отрицательном заключении МКК о возможности совершения группой заявленного маршрута</vt:lpstr>
      <vt:lpstr>Нюансы регистрации в МКК и заполнения маршрутных документов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33</cp:revision>
  <dcterms:created xsi:type="dcterms:W3CDTF">2018-06-01T12:47:43Z</dcterms:created>
  <dcterms:modified xsi:type="dcterms:W3CDTF">2018-06-09T04:10:28Z</dcterms:modified>
</cp:coreProperties>
</file>