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1"/>
  </p:sldMasterIdLst>
  <p:notesMasterIdLst>
    <p:notesMasterId r:id="rId20"/>
  </p:notesMasterIdLst>
  <p:sldIdLst>
    <p:sldId id="257" r:id="rId2"/>
    <p:sldId id="298" r:id="rId3"/>
    <p:sldId id="264" r:id="rId4"/>
    <p:sldId id="260" r:id="rId5"/>
    <p:sldId id="300" r:id="rId6"/>
    <p:sldId id="299" r:id="rId7"/>
    <p:sldId id="301" r:id="rId8"/>
    <p:sldId id="274" r:id="rId9"/>
    <p:sldId id="302" r:id="rId10"/>
    <p:sldId id="303" r:id="rId11"/>
    <p:sldId id="304" r:id="rId12"/>
    <p:sldId id="305" r:id="rId13"/>
    <p:sldId id="307" r:id="rId14"/>
    <p:sldId id="263" r:id="rId15"/>
    <p:sldId id="310" r:id="rId16"/>
    <p:sldId id="311" r:id="rId17"/>
    <p:sldId id="296" r:id="rId18"/>
    <p:sldId id="312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SimSun" panose="02010600030101010101" pitchFamily="2" charset="-122"/>
      <p:regular r:id="rId23"/>
    </p:embeddedFont>
    <p:embeddedFont>
      <p:font typeface="Wingdings 2" panose="05020102010507070707" pitchFamily="18" charset="2"/>
      <p:regular r:id="rId24"/>
    </p:embeddedFont>
    <p:embeddedFont>
      <p:font typeface="AC Display" panose="02000503000000020003" pitchFamily="50" charset="0"/>
      <p:regular r:id="rId25"/>
    </p:embeddedFont>
    <p:embeddedFont>
      <p:font typeface="Roboto Condensed Light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5E2"/>
    <a:srgbClr val="A68DC1"/>
    <a:srgbClr val="DA6FAB"/>
    <a:srgbClr val="F38EB0"/>
    <a:srgbClr val="9999CB"/>
    <a:srgbClr val="FC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216" y="11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560165975103735E-2"/>
          <c:y val="2.578124841404722E-2"/>
          <c:w val="0.97147302904564314"/>
          <c:h val="0.75047294842070933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</c:v>
                </c:pt>
              </c:strCache>
            </c:strRef>
          </c:tx>
          <c:spPr>
            <a:solidFill>
              <a:srgbClr val="A68DC1">
                <a:alpha val="70196"/>
              </a:srgbClr>
            </a:solidFill>
          </c:spPr>
          <c:invertIfNegative val="1"/>
          <c:dPt>
            <c:idx val="0"/>
            <c:invertIfNegative val="1"/>
            <c:bubble3D val="0"/>
            <c:spPr>
              <a:solidFill>
                <a:srgbClr val="F38EB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1AD-48E4-8E19-1AFB3C5610F2}"/>
              </c:ext>
            </c:extLst>
          </c:dPt>
          <c:dPt>
            <c:idx val="1"/>
            <c:invertIfNegative val="1"/>
            <c:bubble3D val="0"/>
            <c:spPr>
              <a:solidFill>
                <a:srgbClr val="9999CB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AD-48E4-8E19-1AFB3C5610F2}"/>
              </c:ext>
            </c:extLst>
          </c:dPt>
          <c:dPt>
            <c:idx val="2"/>
            <c:invertIfNegative val="1"/>
            <c:bubble3D val="0"/>
            <c:spPr>
              <a:solidFill>
                <a:srgbClr val="DA6FAB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1AD-48E4-8E19-1AFB3C5610F2}"/>
              </c:ext>
            </c:extLst>
          </c:dPt>
          <c:dPt>
            <c:idx val="3"/>
            <c:invertIfNegative val="1"/>
            <c:bubble3D val="0"/>
            <c:spPr>
              <a:solidFill>
                <a:srgbClr val="A68DC1">
                  <a:alpha val="7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A7-4370-A5AF-66A69406DF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C Display" panose="02000503000000020003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18372</c:v>
                </c:pt>
                <c:pt idx="1">
                  <c:v>12944</c:v>
                </c:pt>
                <c:pt idx="2">
                  <c:v>12273</c:v>
                </c:pt>
                <c:pt idx="3">
                  <c:v>8965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61CA-4DAF-ABDD-B032EEA8F7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30"/>
        <c:axId val="774553984"/>
        <c:axId val="774557728"/>
      </c:barChart>
      <c:catAx>
        <c:axId val="77455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bg1"/>
            </a:solidFill>
            <a:prstDash val="sysDot"/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C Display" panose="02000503000000020003" pitchFamily="50" charset="0"/>
                <a:ea typeface="+mn-ea"/>
                <a:cs typeface="+mn-cs"/>
              </a:defRPr>
            </a:pPr>
            <a:endParaRPr lang="ru-RU"/>
          </a:p>
        </c:txPr>
        <c:crossAx val="774557728"/>
        <c:crosses val="autoZero"/>
        <c:auto val="1"/>
        <c:lblAlgn val="ctr"/>
        <c:lblOffset val="100"/>
        <c:noMultiLvlLbl val="0"/>
      </c:catAx>
      <c:valAx>
        <c:axId val="774557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455398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560165975103735E-2"/>
          <c:y val="2.578124841404722E-2"/>
          <c:w val="0.97147302904564314"/>
          <c:h val="0.75047294842070933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маршрутов</c:v>
                </c:pt>
              </c:strCache>
            </c:strRef>
          </c:tx>
          <c:spPr>
            <a:solidFill>
              <a:srgbClr val="92D050">
                <a:alpha val="70196"/>
              </a:srgbClr>
            </a:solidFill>
          </c:spPr>
          <c:invertIfNegative val="1"/>
          <c:dPt>
            <c:idx val="0"/>
            <c:invertIfNegative val="1"/>
            <c:bubble3D val="0"/>
            <c:spPr>
              <a:solidFill>
                <a:srgbClr val="A68DC1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1AD-48E4-8E19-1AFB3C5610F2}"/>
              </c:ext>
            </c:extLst>
          </c:dPt>
          <c:dPt>
            <c:idx val="1"/>
            <c:invertIfNegative val="1"/>
            <c:bubble3D val="0"/>
            <c:spPr>
              <a:solidFill>
                <a:srgbClr val="F38EB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AD-48E4-8E19-1AFB3C5610F2}"/>
              </c:ext>
            </c:extLst>
          </c:dPt>
          <c:dPt>
            <c:idx val="2"/>
            <c:invertIfNegative val="1"/>
            <c:bubble3D val="0"/>
            <c:spPr>
              <a:solidFill>
                <a:srgbClr val="9999CB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1AD-48E4-8E19-1AFB3C5610F2}"/>
              </c:ext>
            </c:extLst>
          </c:dPt>
          <c:dLbls>
            <c:dLbl>
              <c:idx val="0"/>
              <c:layout>
                <c:manualLayout>
                  <c:x val="-1.0660029708987296E-2"/>
                  <c:y val="-4.215851602023685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AC Display" panose="02000503000000020003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AD-48E4-8E19-1AFB3C5610F2}"/>
                </c:ext>
              </c:extLst>
            </c:dLbl>
            <c:dLbl>
              <c:idx val="1"/>
              <c:layout>
                <c:manualLayout>
                  <c:x val="0"/>
                  <c:y val="-8.4317032040472171E-3"/>
                </c:manualLayout>
              </c:layout>
              <c:tx>
                <c:rich>
                  <a:bodyPr/>
                  <a:lstStyle/>
                  <a:p>
                    <a:fld id="{61B53E80-A5EF-4CA3-8437-AFEF31588A46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1AD-48E4-8E19-1AFB3C5610F2}"/>
                </c:ext>
              </c:extLst>
            </c:dLbl>
            <c:dLbl>
              <c:idx val="2"/>
              <c:layout>
                <c:manualLayout>
                  <c:x val="-2.436578219197082E-2"/>
                  <c:y val="1.28203383303899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AC Display" panose="02000503000000020003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AD-48E4-8E19-1AFB3C5610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C Display" panose="02000503000000020003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164</c:v>
                </c:pt>
                <c:pt idx="1">
                  <c:v>190</c:v>
                </c:pt>
                <c:pt idx="2">
                  <c:v>131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61CA-4DAF-ABDD-B032EEA8F7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774553984"/>
        <c:axId val="774557728"/>
      </c:barChart>
      <c:catAx>
        <c:axId val="774553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bg1"/>
            </a:solidFill>
            <a:prstDash val="sysDot"/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C Display" panose="02000503000000020003" pitchFamily="50" charset="0"/>
                <a:ea typeface="+mn-ea"/>
                <a:cs typeface="+mn-cs"/>
              </a:defRPr>
            </a:pPr>
            <a:endParaRPr lang="ru-RU"/>
          </a:p>
        </c:txPr>
        <c:crossAx val="774557728"/>
        <c:crosses val="autoZero"/>
        <c:auto val="1"/>
        <c:lblAlgn val="ctr"/>
        <c:lblOffset val="100"/>
        <c:noMultiLvlLbl val="0"/>
      </c:catAx>
      <c:valAx>
        <c:axId val="774557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455398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560165975103735E-2"/>
          <c:y val="2.578124841404722E-2"/>
          <c:w val="0.97147302904564314"/>
          <c:h val="0.75047294842070933"/>
        </c:manualLayout>
      </c:layout>
      <c:areaChart>
        <c:grouping val="standar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организаций</c:v>
                </c:pt>
              </c:strCache>
            </c:strRef>
          </c:tx>
          <c:spPr>
            <a:solidFill>
              <a:srgbClr val="FBD5E2">
                <a:alpha val="70000"/>
              </a:srgb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-0.31408094435075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AD-48E4-8E19-1AFB3C5610F2}"/>
                </c:ext>
              </c:extLst>
            </c:dLbl>
            <c:dLbl>
              <c:idx val="1"/>
              <c:layout>
                <c:manualLayout>
                  <c:x val="3.0457227739963382E-3"/>
                  <c:y val="-0.12858347386172006"/>
                </c:manualLayout>
              </c:layout>
              <c:tx>
                <c:rich>
                  <a:bodyPr/>
                  <a:lstStyle/>
                  <a:p>
                    <a:fld id="{61B53E80-A5EF-4CA3-8437-AFEF31588A46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1AD-48E4-8E19-1AFB3C5610F2}"/>
                </c:ext>
              </c:extLst>
            </c:dLbl>
            <c:dLbl>
              <c:idx val="2"/>
              <c:layout>
                <c:manualLayout>
                  <c:x val="-1.116752116316247E-16"/>
                  <c:y val="-0.22554806070826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AD-48E4-8E19-1AFB3C5610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C Display" panose="02000503000000020003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2008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CA-4DAF-ABDD-B032EEA8F7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74553984"/>
        <c:axId val="774557728"/>
      </c:areaChart>
      <c:catAx>
        <c:axId val="77455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bg1"/>
            </a:solidFill>
            <a:prstDash val="sysDot"/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C Display" panose="02000503000000020003" pitchFamily="50" charset="0"/>
                <a:ea typeface="+mn-ea"/>
                <a:cs typeface="+mn-cs"/>
              </a:defRPr>
            </a:pPr>
            <a:endParaRPr lang="ru-RU"/>
          </a:p>
        </c:txPr>
        <c:crossAx val="774557728"/>
        <c:crosses val="autoZero"/>
        <c:auto val="1"/>
        <c:lblAlgn val="ctr"/>
        <c:lblOffset val="100"/>
        <c:noMultiLvlLbl val="0"/>
      </c:catAx>
      <c:valAx>
        <c:axId val="774557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4553984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0.01219</cdr:x>
      <cdr:y>0.00675</cdr:y>
    </cdr:from>
    <cdr:to>
      <cdr:x>0.01239</cdr:x>
      <cdr:y>0.7774</cdr:y>
    </cdr:to>
    <cdr:sp macro="" textlink="">
      <cdr:nvSpPr>
        <cdr:cNvPr id="2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9988" y="40640"/>
          <a:ext cx="1612" cy="464311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65000"/>
            </a:schemeClr>
          </a:solidFill>
          <a:round/>
          <a:headEnd type="triangle" w="med" len="med"/>
          <a:tailEnd/>
        </a:ln>
      </cdr:spPr>
      <cdr:txBody>
        <a:bodyPr xmlns:a="http://schemas.openxmlformats.org/drawingml/2006/main"/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9pPr>
        </a:lstStyle>
        <a:p xmlns:a="http://schemas.openxmlformats.org/drawingml/2006/main">
          <a:pPr>
            <a:defRPr/>
          </a:pPr>
          <a:endParaRPr lang="zh-CN" altLang="en-US"/>
        </a:p>
      </cdr:txBody>
    </cdr:sp>
  </cdr:relSizeAnchor>
  <cdr:relSizeAnchor xmlns:cdr="http://schemas.openxmlformats.org/drawingml/2006/chartDrawing">
    <cdr:from>
      <cdr:x>0.01319</cdr:x>
      <cdr:y>0.77456</cdr:y>
    </cdr:from>
    <cdr:to>
      <cdr:x>1</cdr:x>
      <cdr:y>0.77572</cdr:y>
    </cdr:to>
    <cdr:sp macro="" textlink="">
      <cdr:nvSpPr>
        <cdr:cNvPr id="3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>
          <a:off x="4221281" y="555316"/>
          <a:ext cx="6968" cy="822959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65000"/>
            </a:schemeClr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9pPr>
        </a:lstStyle>
        <a:p xmlns:a="http://schemas.openxmlformats.org/drawingml/2006/main">
          <a:pPr>
            <a:defRPr/>
          </a:pPr>
          <a:endParaRPr lang="zh-CN" alt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0.11819</cdr:x>
      <cdr:y>0</cdr:y>
    </cdr:from>
    <cdr:to>
      <cdr:x>0.11838</cdr:x>
      <cdr:y>0.77066</cdr:y>
    </cdr:to>
    <cdr:sp macro="" textlink="">
      <cdr:nvSpPr>
        <cdr:cNvPr id="2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85621" y="0"/>
          <a:ext cx="1639" cy="464311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65000"/>
            </a:schemeClr>
          </a:solidFill>
          <a:round/>
          <a:headEnd type="triangle" w="med" len="med"/>
          <a:tailEnd/>
        </a:ln>
      </cdr:spPr>
      <cdr:txBody>
        <a:bodyPr xmlns:a="http://schemas.openxmlformats.org/drawingml/2006/main"/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9pPr>
        </a:lstStyle>
        <a:p xmlns:a="http://schemas.openxmlformats.org/drawingml/2006/main">
          <a:pPr>
            <a:defRPr/>
          </a:pPr>
          <a:endParaRPr lang="zh-CN" altLang="en-US"/>
        </a:p>
      </cdr:txBody>
    </cdr:sp>
  </cdr:relSizeAnchor>
  <cdr:relSizeAnchor xmlns:cdr="http://schemas.openxmlformats.org/drawingml/2006/chartDrawing">
    <cdr:from>
      <cdr:x>0.11785</cdr:x>
      <cdr:y>0.77456</cdr:y>
    </cdr:from>
    <cdr:to>
      <cdr:x>1</cdr:x>
      <cdr:y>0.7774</cdr:y>
    </cdr:to>
    <cdr:sp macro="" textlink="">
      <cdr:nvSpPr>
        <cdr:cNvPr id="3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>
          <a:off x="4652631" y="996826"/>
          <a:ext cx="17128" cy="735673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65000"/>
            </a:schemeClr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9pPr>
        </a:lstStyle>
        <a:p xmlns:a="http://schemas.openxmlformats.org/drawingml/2006/main">
          <a:pPr>
            <a:defRPr/>
          </a:pPr>
          <a:endParaRPr lang="zh-CN" alt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0.01219</cdr:x>
      <cdr:y>0.00675</cdr:y>
    </cdr:from>
    <cdr:to>
      <cdr:x>0.01239</cdr:x>
      <cdr:y>0.7774</cdr:y>
    </cdr:to>
    <cdr:sp macro="" textlink="">
      <cdr:nvSpPr>
        <cdr:cNvPr id="2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9988" y="40640"/>
          <a:ext cx="1612" cy="464311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65000"/>
            </a:schemeClr>
          </a:solidFill>
          <a:round/>
          <a:headEnd type="triangle" w="med" len="med"/>
          <a:tailEnd/>
        </a:ln>
      </cdr:spPr>
      <cdr:txBody>
        <a:bodyPr xmlns:a="http://schemas.openxmlformats.org/drawingml/2006/main"/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9pPr>
        </a:lstStyle>
        <a:p xmlns:a="http://schemas.openxmlformats.org/drawingml/2006/main">
          <a:pPr>
            <a:defRPr/>
          </a:pPr>
          <a:endParaRPr lang="zh-CN" altLang="en-US"/>
        </a:p>
      </cdr:txBody>
    </cdr:sp>
  </cdr:relSizeAnchor>
  <cdr:relSizeAnchor xmlns:cdr="http://schemas.openxmlformats.org/drawingml/2006/chartDrawing">
    <cdr:from>
      <cdr:x>0.01319</cdr:x>
      <cdr:y>0.77456</cdr:y>
    </cdr:from>
    <cdr:to>
      <cdr:x>1</cdr:x>
      <cdr:y>0.77572</cdr:y>
    </cdr:to>
    <cdr:sp macro="" textlink="">
      <cdr:nvSpPr>
        <cdr:cNvPr id="3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>
          <a:off x="4221281" y="555316"/>
          <a:ext cx="6968" cy="822959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65000"/>
            </a:schemeClr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defRPr>
          </a:lvl9pPr>
        </a:lstStyle>
        <a:p xmlns:a="http://schemas.openxmlformats.org/drawingml/2006/main">
          <a:pPr>
            <a:defRPr/>
          </a:pPr>
          <a:endParaRPr lang="zh-CN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77B0A-6F52-4DDC-B852-D4E2397E62F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043D-7212-4DAA-87D9-431695BA2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9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8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0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9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00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0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5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67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2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04E4-2381-40B6-95EC-04F6621D36F3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1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341" y="3392488"/>
            <a:ext cx="12192000" cy="26221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Круглый стол</a:t>
            </a:r>
            <a:br>
              <a:rPr lang="ru-RU" sz="4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</a:br>
            <a:r>
              <a:rPr lang="ru-RU" sz="1600" dirty="0" smtClean="0">
                <a:latin typeface="AC Display" panose="02000503000000020003" pitchFamily="50" charset="0"/>
              </a:rPr>
              <a:t/>
            </a:r>
            <a:br>
              <a:rPr lang="ru-RU" sz="1600" dirty="0" smtClean="0">
                <a:latin typeface="AC Display" panose="02000503000000020003" pitchFamily="50" charset="0"/>
              </a:rPr>
            </a:br>
            <a:endParaRPr lang="ru-RU" sz="4000" dirty="0">
              <a:latin typeface="AC Display" panose="02000503000000020003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4"/>
          <a:stretch/>
        </p:blipFill>
        <p:spPr>
          <a:xfrm>
            <a:off x="0" y="0"/>
            <a:ext cx="12179659" cy="268281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2341" y="4511615"/>
            <a:ext cx="12192000" cy="1699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«Перспективы </a:t>
            </a:r>
            <a:r>
              <a:rPr lang="ru-RU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развития туристско-краеведческой </a:t>
            </a:r>
            <a: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деятельности</a:t>
            </a:r>
            <a:b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</a:br>
            <a: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 </a:t>
            </a:r>
            <a:r>
              <a:rPr lang="ru-RU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в системе </a:t>
            </a:r>
            <a: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образования»</a:t>
            </a:r>
            <a:endParaRPr lang="ru-RU" sz="4000" dirty="0">
              <a:latin typeface="AC Display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7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6977" y="241540"/>
            <a:ext cx="4493538" cy="661646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28000" b="1" dirty="0" smtClean="0">
                <a:solidFill>
                  <a:srgbClr val="DA6FAB"/>
                </a:solidFill>
                <a:latin typeface="AC Display" panose="02000503000000020003" pitchFamily="50" charset="0"/>
              </a:rPr>
              <a:t>131</a:t>
            </a:r>
            <a:endParaRPr lang="ru-RU" sz="28000" dirty="0">
              <a:solidFill>
                <a:srgbClr val="DA6FAB"/>
              </a:solidFill>
              <a:latin typeface="AC Display" panose="02000503000000020003" pitchFamily="50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64471" y="893947"/>
            <a:ext cx="3556958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err="1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некатегорийных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/>
            </a:r>
            <a:b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походов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88409" y="160586"/>
            <a:ext cx="5703592" cy="16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F38EB0"/>
                </a:solidFill>
                <a:latin typeface="AC Display" panose="02000503000000020003" pitchFamily="50" charset="0"/>
              </a:rPr>
              <a:t>95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14284" y="2014394"/>
            <a:ext cx="5677717" cy="16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C00000"/>
                </a:solidFill>
                <a:latin typeface="AC Display" panose="02000503000000020003" pitchFamily="50" charset="0"/>
              </a:rPr>
              <a:t>27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92796" y="3634394"/>
            <a:ext cx="5699204" cy="16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0070C0"/>
                </a:solidFill>
                <a:latin typeface="AC Display" panose="02000503000000020003" pitchFamily="50" charset="0"/>
              </a:rPr>
              <a:t>6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88408" y="5125244"/>
            <a:ext cx="5703592" cy="16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00B050"/>
                </a:solidFill>
                <a:latin typeface="AC Display" panose="02000503000000020003" pitchFamily="50" charset="0"/>
              </a:rPr>
              <a:t>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02266" y="2516534"/>
            <a:ext cx="4380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походов </a:t>
            </a:r>
            <a:b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C Display" panose="02000503000000020003" pitchFamily="50" charset="0"/>
              </a:rPr>
              <a:t>первой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 категории</a:t>
            </a:r>
            <a:b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сложности</a:t>
            </a:r>
            <a:endParaRPr lang="ru-RU" sz="48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17204" y="4129438"/>
            <a:ext cx="3022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походов </a:t>
            </a:r>
            <a:b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C Display" panose="02000503000000020003" pitchFamily="50" charset="0"/>
              </a:rPr>
              <a:t>второй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 категории сложности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9908" y="5620288"/>
            <a:ext cx="4020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похода </a:t>
            </a:r>
            <a:b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2000" dirty="0" smtClean="0">
                <a:solidFill>
                  <a:srgbClr val="00B050"/>
                </a:solidFill>
                <a:latin typeface="AC Display" panose="02000503000000020003" pitchFamily="50" charset="0"/>
              </a:rPr>
              <a:t>третьей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 категории </a:t>
            </a:r>
            <a:b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сложности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78032" y="250166"/>
            <a:ext cx="705771" cy="634904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1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поход  зарегистрирован</a:t>
            </a:r>
            <a:endParaRPr lang="ru-RU" sz="41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81994" y="2666284"/>
            <a:ext cx="3556958" cy="346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человек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79371" y="1660598"/>
            <a:ext cx="19734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F38EB0"/>
                </a:solidFill>
                <a:latin typeface="AC Display" panose="02000503000000020003" pitchFamily="50" charset="0"/>
              </a:rPr>
              <a:t>10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45127" y="3946711"/>
            <a:ext cx="1848860" cy="16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DA6FAB"/>
                </a:solidFill>
                <a:latin typeface="AC Display" panose="02000503000000020003" pitchFamily="50" charset="0"/>
              </a:rPr>
              <a:t>36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462916" y="4965229"/>
            <a:ext cx="4380817" cy="346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человек</a:t>
            </a:r>
            <a:endParaRPr lang="ru-RU" sz="48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79371" y="3127351"/>
            <a:ext cx="5672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DA6FAB"/>
              </a:buClr>
              <a:defRPr/>
            </a:pPr>
            <a:r>
              <a:rPr lang="ru-RU" kern="0" dirty="0">
                <a:latin typeface="AC Display" panose="02000503000000020003" pitchFamily="50" charset="0"/>
              </a:rPr>
              <a:t>МБУДО «Станция юных туристов г. Челябинска</a:t>
            </a:r>
            <a:r>
              <a:rPr lang="ru-RU" kern="0" dirty="0" smtClean="0">
                <a:latin typeface="AC Display" panose="02000503000000020003" pitchFamily="50" charset="0"/>
              </a:rPr>
              <a:t>»</a:t>
            </a:r>
            <a:endParaRPr lang="ru-RU" kern="0" dirty="0">
              <a:latin typeface="AC Display" panose="02000503000000020003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8254" y="5426296"/>
            <a:ext cx="6204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A6FAB"/>
              </a:buClr>
              <a:defRPr/>
            </a:pPr>
            <a:r>
              <a:rPr lang="ru-RU" kern="0" dirty="0">
                <a:latin typeface="AC Display" panose="02000503000000020003" pitchFamily="50" charset="0"/>
              </a:rPr>
              <a:t>МАУДО «Центр детско-юношеского туризма «Космос» г. Челябинска» совместно с РФСОО «Федерация спортивного туризма Челябинской области»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71" y="3946711"/>
            <a:ext cx="252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78" y="1188894"/>
            <a:ext cx="2520000" cy="2520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2553754" y="161365"/>
            <a:ext cx="9638245" cy="968695"/>
          </a:xfrm>
        </p:spPr>
        <p:txBody>
          <a:bodyPr anchor="ctr">
            <a:normAutofit/>
          </a:bodyPr>
          <a:lstStyle/>
          <a:p>
            <a:r>
              <a:rPr lang="ru-RU" sz="3000" b="1" dirty="0" smtClean="0">
                <a:latin typeface="AC Display" panose="02000503000000020003" pitchFamily="50" charset="0"/>
              </a:rPr>
              <a:t>Подготовка инструкторов </a:t>
            </a:r>
            <a:br>
              <a:rPr lang="ru-RU" sz="3000" b="1" dirty="0" smtClean="0">
                <a:latin typeface="AC Display" panose="02000503000000020003" pitchFamily="50" charset="0"/>
              </a:rPr>
            </a:br>
            <a:r>
              <a:rPr lang="ru-RU" sz="3000" b="1" dirty="0" smtClean="0">
                <a:latin typeface="AC Display" panose="02000503000000020003" pitchFamily="50" charset="0"/>
              </a:rPr>
              <a:t>детско-юношеского туризма</a:t>
            </a:r>
            <a:endParaRPr lang="ru-RU" sz="3000" b="1" dirty="0">
              <a:latin typeface="AC Display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136444" y="2518353"/>
            <a:ext cx="36716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0" b="1" dirty="0" smtClean="0">
                <a:solidFill>
                  <a:srgbClr val="F38EB0"/>
                </a:solidFill>
                <a:latin typeface="AC Display" panose="02000503000000020003" pitchFamily="50" charset="0"/>
              </a:rPr>
              <a:t>13</a:t>
            </a: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человек</a:t>
            </a:r>
            <a:endParaRPr lang="ru-RU" sz="24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19893" y="5303731"/>
            <a:ext cx="37560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0" b="1" dirty="0" smtClean="0">
                <a:solidFill>
                  <a:srgbClr val="DA6FAB"/>
                </a:solidFill>
                <a:latin typeface="AC Display" panose="02000503000000020003" pitchFamily="50" charset="0"/>
              </a:rPr>
              <a:t>14</a:t>
            </a: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человек</a:t>
            </a:r>
            <a:endParaRPr lang="ru-RU" sz="24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36444" y="1548734"/>
            <a:ext cx="13612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DA6FAB"/>
              </a:buClr>
              <a:defRPr/>
            </a:pPr>
            <a:r>
              <a:rPr lang="ru-RU" sz="3200" b="1" kern="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МАЙ</a:t>
            </a:r>
            <a:r>
              <a:rPr lang="ru-RU" sz="2800" b="1" kern="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/>
            </a:r>
            <a:br>
              <a:rPr lang="ru-RU" sz="2800" b="1" kern="0" dirty="0" smtClean="0">
                <a:solidFill>
                  <a:srgbClr val="9999CB"/>
                </a:solidFill>
                <a:latin typeface="AC Display" panose="02000503000000020003" pitchFamily="50" charset="0"/>
              </a:rPr>
            </a:br>
            <a:r>
              <a:rPr lang="ru-RU" kern="0" dirty="0" smtClean="0">
                <a:latin typeface="AC Display" panose="02000503000000020003" pitchFamily="50" charset="0"/>
              </a:rPr>
              <a:t>(2017 год)</a:t>
            </a:r>
            <a:endParaRPr lang="ru-RU" kern="0" dirty="0">
              <a:latin typeface="AC Display" panose="02000503000000020003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0183" y="1655629"/>
            <a:ext cx="5202371" cy="52023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52554" y="4626623"/>
            <a:ext cx="44394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DA6FAB"/>
              </a:buClr>
              <a:defRPr/>
            </a:pPr>
            <a:r>
              <a:rPr lang="ru-RU" sz="3200" b="1" kern="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НОЯБРЬ-АПРЕЛЬ</a:t>
            </a:r>
            <a:r>
              <a:rPr lang="ru-RU" sz="2800" b="1" kern="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/>
            </a:r>
            <a:br>
              <a:rPr lang="ru-RU" sz="2800" b="1" kern="0" dirty="0" smtClean="0">
                <a:solidFill>
                  <a:srgbClr val="9999CB"/>
                </a:solidFill>
                <a:latin typeface="AC Display" panose="02000503000000020003" pitchFamily="50" charset="0"/>
              </a:rPr>
            </a:br>
            <a:r>
              <a:rPr lang="ru-RU" kern="0" dirty="0" smtClean="0">
                <a:latin typeface="AC Display" panose="02000503000000020003" pitchFamily="50" charset="0"/>
              </a:rPr>
              <a:t>(2017-2018 годы)</a:t>
            </a:r>
            <a:endParaRPr lang="ru-RU" kern="0" dirty="0">
              <a:latin typeface="AC Display" panose="02000503000000020003" pitchFamily="50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2553754" y="161365"/>
            <a:ext cx="9638245" cy="968695"/>
          </a:xfrm>
        </p:spPr>
        <p:txBody>
          <a:bodyPr anchor="ctr">
            <a:normAutofit/>
          </a:bodyPr>
          <a:lstStyle/>
          <a:p>
            <a:r>
              <a:rPr lang="ru-RU" sz="3000" b="1" dirty="0" smtClean="0">
                <a:latin typeface="AC Display" panose="02000503000000020003" pitchFamily="50" charset="0"/>
              </a:rPr>
              <a:t>Очная подготовка инструкторов </a:t>
            </a:r>
            <a:br>
              <a:rPr lang="ru-RU" sz="3000" b="1" dirty="0" smtClean="0">
                <a:latin typeface="AC Display" panose="02000503000000020003" pitchFamily="50" charset="0"/>
              </a:rPr>
            </a:br>
            <a:r>
              <a:rPr lang="ru-RU" sz="3000" b="1" dirty="0" smtClean="0">
                <a:latin typeface="AC Display" panose="02000503000000020003" pitchFamily="50" charset="0"/>
              </a:rPr>
              <a:t>детско-юношеского туризма</a:t>
            </a:r>
            <a:endParaRPr lang="ru-RU" sz="3000" b="1" dirty="0">
              <a:latin typeface="AC Display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50146"/>
              </p:ext>
            </p:extLst>
          </p:nvPr>
        </p:nvGraphicFramePr>
        <p:xfrm>
          <a:off x="2553755" y="733243"/>
          <a:ext cx="9638245" cy="60039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16712">
                  <a:extLst>
                    <a:ext uri="{9D8B030D-6E8A-4147-A177-3AD203B41FA5}">
                      <a16:colId xmlns:a16="http://schemas.microsoft.com/office/drawing/2014/main" val="146402452"/>
                    </a:ext>
                  </a:extLst>
                </a:gridCol>
                <a:gridCol w="2864196">
                  <a:extLst>
                    <a:ext uri="{9D8B030D-6E8A-4147-A177-3AD203B41FA5}">
                      <a16:colId xmlns:a16="http://schemas.microsoft.com/office/drawing/2014/main" val="4065359692"/>
                    </a:ext>
                  </a:extLst>
                </a:gridCol>
                <a:gridCol w="2657337">
                  <a:extLst>
                    <a:ext uri="{9D8B030D-6E8A-4147-A177-3AD203B41FA5}">
                      <a16:colId xmlns:a16="http://schemas.microsoft.com/office/drawing/2014/main" val="1823860655"/>
                    </a:ext>
                  </a:extLst>
                </a:gridCol>
              </a:tblGrid>
              <a:tr h="953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100" b="1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br>
                        <a:rPr lang="ru-RU" sz="1400" b="1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участников</a:t>
                      </a:r>
                      <a:endParaRPr lang="ru-RU" sz="1100" b="1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1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победителей</a:t>
                      </a:r>
                      <a:br>
                        <a:rPr lang="ru-RU" sz="1400" b="1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i="0" dirty="0" err="1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призеров</a:t>
                      </a:r>
                      <a:r>
                        <a:rPr lang="ru-RU" sz="1400" b="1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/лауреатов)</a:t>
                      </a:r>
                      <a:endParaRPr lang="ru-RU" sz="1100" b="1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534646"/>
                  </a:ext>
                </a:extLst>
              </a:tr>
              <a:tr h="563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туристских походов  среди обучающихся</a:t>
                      </a:r>
                      <a:endParaRPr lang="ru-RU" sz="12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команд/170 участников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команд /78 участников 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730981"/>
                  </a:ext>
                </a:extLst>
              </a:tr>
              <a:tr h="563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Всероссийские очные соревнования походов  и экспедиций обучающихся</a:t>
                      </a:r>
                      <a:endParaRPr lang="ru-RU" sz="12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команд/48 участников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команд/ 41 участник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933371"/>
                  </a:ext>
                </a:extLst>
              </a:tr>
              <a:tr h="844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исследовательских краеведческих работ учащихся «Отечество» </a:t>
                      </a:r>
                      <a:endParaRPr lang="ru-RU" sz="12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дипломанты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лауреаты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13129"/>
                  </a:ext>
                </a:extLst>
              </a:tr>
              <a:tr h="64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фольклорный фестиваль «Псковские жемчужины»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(3 место)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984264"/>
                  </a:ext>
                </a:extLst>
              </a:tr>
              <a:tr h="64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фестиваль национального творчества «</a:t>
                      </a:r>
                      <a:r>
                        <a:rPr lang="ru-RU" sz="1400" b="0" i="0" dirty="0" err="1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Этнокруг</a:t>
                      </a: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– специальный диплом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541612"/>
                  </a:ext>
                </a:extLst>
              </a:tr>
              <a:tr h="64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</a:t>
                      </a: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Всероссийская открытая полевая олимпиада юных </a:t>
                      </a:r>
                      <a:r>
                        <a:rPr lang="ru-RU" sz="1400" b="0" i="0" dirty="0" err="1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гелолгов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62025"/>
                  </a:ext>
                </a:extLst>
              </a:tr>
              <a:tr h="64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«Форум школьных музеев»  </a:t>
                      </a:r>
                      <a:r>
                        <a:rPr lang="ru-RU" sz="1400" b="0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0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dirty="0" smtClean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 «ВДЦ  «Океан»</a:t>
                      </a:r>
                      <a:endParaRPr lang="ru-RU" sz="1100" b="0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855567"/>
                  </a:ext>
                </a:extLst>
              </a:tr>
              <a:tr h="4893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800" b="1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800" b="1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effectLst/>
                          <a:latin typeface="AC Display" panose="02000503000000020003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endParaRPr lang="ru-RU" sz="1800" b="1" i="0" dirty="0">
                        <a:effectLst/>
                        <a:latin typeface="AC Display" panose="02000503000000020003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993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0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4" y="1"/>
            <a:ext cx="9638245" cy="1341120"/>
          </a:xfrm>
        </p:spPr>
        <p:txBody>
          <a:bodyPr anchor="ctr">
            <a:normAutofit fontScale="90000"/>
          </a:bodyPr>
          <a:lstStyle/>
          <a:p>
            <a:r>
              <a:rPr lang="ru-RU" sz="3600" b="1" dirty="0">
                <a:latin typeface="AC Display" panose="02000503000000020003" pitchFamily="50" charset="0"/>
              </a:rPr>
              <a:t/>
            </a:r>
            <a:br>
              <a:rPr lang="ru-RU" sz="3600" b="1" dirty="0">
                <a:latin typeface="AC Display" panose="02000503000000020003" pitchFamily="50" charset="0"/>
              </a:rPr>
            </a:br>
            <a:r>
              <a:rPr lang="ru-RU" sz="3200" b="1" dirty="0" smtClean="0">
                <a:latin typeface="AC Display" panose="02000503000000020003" pitchFamily="50" charset="0"/>
              </a:rPr>
              <a:t>Количество участников </a:t>
            </a:r>
            <a:br>
              <a:rPr lang="ru-RU" sz="3200" b="1" dirty="0" smtClean="0">
                <a:latin typeface="AC Display" panose="02000503000000020003" pitchFamily="50" charset="0"/>
              </a:rPr>
            </a:br>
            <a:r>
              <a:rPr lang="ru-RU" sz="3200" b="1" dirty="0" smtClean="0">
                <a:latin typeface="AC Display" panose="02000503000000020003" pitchFamily="50" charset="0"/>
              </a:rPr>
              <a:t>областных мероприятий</a:t>
            </a:r>
            <a:endParaRPr lang="ru-RU" sz="3200" b="1" dirty="0"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white">
          <a:xfrm>
            <a:off x="3918537" y="5833132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606221719"/>
              </p:ext>
            </p:extLst>
          </p:nvPr>
        </p:nvGraphicFramePr>
        <p:xfrm>
          <a:off x="3203094" y="1442721"/>
          <a:ext cx="8339564" cy="602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27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4" y="1"/>
            <a:ext cx="9638245" cy="1341120"/>
          </a:xfrm>
        </p:spPr>
        <p:txBody>
          <a:bodyPr anchor="ctr">
            <a:normAutofit/>
          </a:bodyPr>
          <a:lstStyle/>
          <a:p>
            <a:r>
              <a:rPr lang="ru-RU" sz="2800" b="1" dirty="0" smtClean="0">
                <a:latin typeface="AC Display" panose="02000503000000020003" pitchFamily="50" charset="0"/>
              </a:rPr>
              <a:t>Количество маршрутов, зарегистрированных маршрутно-квалификационной комиссией</a:t>
            </a:r>
            <a:endParaRPr lang="ru-RU" sz="2800" b="1" dirty="0"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white">
          <a:xfrm>
            <a:off x="3918537" y="5833132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267403840"/>
              </p:ext>
            </p:extLst>
          </p:nvPr>
        </p:nvGraphicFramePr>
        <p:xfrm>
          <a:off x="3467254" y="1635761"/>
          <a:ext cx="8339564" cy="602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33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4" y="1"/>
            <a:ext cx="9638245" cy="1341120"/>
          </a:xfrm>
        </p:spPr>
        <p:txBody>
          <a:bodyPr anchor="ctr">
            <a:normAutofit/>
          </a:bodyPr>
          <a:lstStyle/>
          <a:p>
            <a:r>
              <a:rPr lang="ru-RU" sz="2800" b="1" dirty="0" smtClean="0">
                <a:latin typeface="AC Display" panose="02000503000000020003" pitchFamily="50" charset="0"/>
              </a:rPr>
              <a:t>Специализированные туристско-краеведческие организации </a:t>
            </a:r>
            <a:r>
              <a:rPr lang="ru-RU" sz="2800" b="1" dirty="0">
                <a:latin typeface="AC Display" panose="02000503000000020003" pitchFamily="50" charset="0"/>
              </a:rPr>
              <a:t>в системе образования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white">
          <a:xfrm>
            <a:off x="3918537" y="5833132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661521201"/>
              </p:ext>
            </p:extLst>
          </p:nvPr>
        </p:nvGraphicFramePr>
        <p:xfrm>
          <a:off x="3203094" y="1534161"/>
          <a:ext cx="8339564" cy="602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31438" y="1621864"/>
            <a:ext cx="3556958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Челябинск, Магнитогорск, Златоуст, Миасс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, Кыштым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, Миньяр, Усть-Катав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17760" y="4110569"/>
            <a:ext cx="2509519" cy="542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Челябинск, 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/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Кыштым, Миньяр</a:t>
            </a:r>
            <a:endParaRPr lang="ru-RU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4" y="161365"/>
            <a:ext cx="9638245" cy="1391252"/>
          </a:xfrm>
        </p:spPr>
        <p:txBody>
          <a:bodyPr anchor="ctr">
            <a:normAutofit/>
          </a:bodyPr>
          <a:lstStyle/>
          <a:p>
            <a:r>
              <a:rPr lang="ru-RU" sz="36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Задачи</a:t>
            </a:r>
            <a:endParaRPr lang="ru-RU" sz="36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3732" y="1552617"/>
            <a:ext cx="7998288" cy="7297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ru-RU" sz="2400" dirty="0"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2981325" y="1481008"/>
            <a:ext cx="9048751" cy="272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360000" lvl="0" indent="-360000">
              <a:spcAft>
                <a:spcPts val="15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 smtClean="0">
                <a:latin typeface="AC Display" panose="02000503000000020003" pitchFamily="50" charset="0"/>
              </a:rPr>
              <a:t>создать </a:t>
            </a:r>
            <a:r>
              <a:rPr lang="ru-RU" sz="1700" kern="0" dirty="0">
                <a:latin typeface="AC Display" panose="02000503000000020003" pitchFamily="50" charset="0"/>
              </a:rPr>
              <a:t>координационный совет по развитию детско-юношеского туризма с привлечением специалистов профильных организаций туристско-краеведческой направленности;</a:t>
            </a:r>
          </a:p>
          <a:p>
            <a:pPr marL="360000" lvl="0" indent="-360000">
              <a:spcAft>
                <a:spcPts val="15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 smtClean="0">
                <a:latin typeface="AC Display" panose="02000503000000020003" pitchFamily="50" charset="0"/>
              </a:rPr>
              <a:t>содействовать </a:t>
            </a:r>
            <a:r>
              <a:rPr lang="ru-RU" sz="1700" kern="0" dirty="0">
                <a:latin typeface="AC Display" panose="02000503000000020003" pitchFamily="50" charset="0"/>
              </a:rPr>
              <a:t>участию представителей области во всероссийских мероприятиях туристско-краеведческой направленности;</a:t>
            </a:r>
          </a:p>
          <a:p>
            <a:pPr marL="360000" lvl="0" indent="-360000">
              <a:spcAft>
                <a:spcPts val="15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 smtClean="0">
                <a:latin typeface="AC Display" panose="02000503000000020003" pitchFamily="50" charset="0"/>
              </a:rPr>
              <a:t>содействовать </a:t>
            </a:r>
            <a:r>
              <a:rPr lang="ru-RU" sz="1700" kern="0" dirty="0">
                <a:latin typeface="AC Display" panose="02000503000000020003" pitchFamily="50" charset="0"/>
              </a:rPr>
              <a:t>развитию системы знаков отличия в детско-юношеском туризме;</a:t>
            </a:r>
          </a:p>
          <a:p>
            <a:pPr marL="360000" lvl="0" indent="-360000">
              <a:spcAft>
                <a:spcPts val="15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 smtClean="0">
                <a:latin typeface="AC Display" panose="02000503000000020003" pitchFamily="50" charset="0"/>
              </a:rPr>
              <a:t>оказывать </a:t>
            </a:r>
            <a:r>
              <a:rPr lang="ru-RU" sz="1700" kern="0" dirty="0">
                <a:latin typeface="AC Display" panose="02000503000000020003" pitchFamily="50" charset="0"/>
              </a:rPr>
              <a:t>содействие развитию деятельности профильных организаций туристско-краеведческой направленности; </a:t>
            </a:r>
          </a:p>
          <a:p>
            <a:pPr marL="360000" lvl="0" indent="-360000">
              <a:spcAft>
                <a:spcPts val="15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 smtClean="0">
                <a:latin typeface="AC Display" panose="02000503000000020003" pitchFamily="50" charset="0"/>
              </a:rPr>
              <a:t>проанализировать </a:t>
            </a:r>
            <a:r>
              <a:rPr lang="ru-RU" sz="1700" kern="0" dirty="0">
                <a:latin typeface="AC Display" panose="02000503000000020003" pitchFamily="50" charset="0"/>
              </a:rPr>
              <a:t>содержание существующих региональных нормативных актов, регламентирующих туристско-краеведческую деятельность в системе образования и принять меры по снижению административных барьеров.</a:t>
            </a:r>
          </a:p>
        </p:txBody>
      </p:sp>
    </p:spTree>
    <p:extLst>
      <p:ext uri="{BB962C8B-B14F-4D97-AF65-F5344CB8AC3E}">
        <p14:creationId xmlns:p14="http://schemas.microsoft.com/office/powerpoint/2010/main" val="42945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341" y="3392488"/>
            <a:ext cx="12192000" cy="26221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Спасибо за внимание!</a:t>
            </a:r>
            <a:endParaRPr lang="ru-RU" sz="4000" dirty="0">
              <a:latin typeface="AC Display" panose="02000503000000020003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4"/>
          <a:stretch/>
        </p:blipFill>
        <p:spPr>
          <a:xfrm>
            <a:off x="0" y="0"/>
            <a:ext cx="12179659" cy="26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341" y="2682815"/>
            <a:ext cx="12192000" cy="169940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«Туристско-краеведческая работа </a:t>
            </a:r>
            <a:b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</a:br>
            <a: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в системе дополнительного образования </a:t>
            </a:r>
            <a:r>
              <a:rPr lang="ru-RU" sz="2700" dirty="0" smtClean="0">
                <a:solidFill>
                  <a:srgbClr val="DA6FAB"/>
                </a:solidFill>
                <a:latin typeface="AC Display" panose="02000503000000020003" pitchFamily="50" charset="0"/>
              </a:rPr>
              <a:t>Челябинской области</a:t>
            </a:r>
            <a:r>
              <a:rPr lang="ru-RU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»</a:t>
            </a:r>
            <a:endParaRPr lang="ru-RU" sz="4000" dirty="0">
              <a:latin typeface="AC Display" panose="02000503000000020003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4"/>
          <a:stretch/>
        </p:blipFill>
        <p:spPr>
          <a:xfrm>
            <a:off x="0" y="0"/>
            <a:ext cx="12179659" cy="268281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20108" y="4129674"/>
            <a:ext cx="9258300" cy="272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400" dirty="0" smtClean="0">
                <a:latin typeface="AC Display" panose="02000503000000020003" pitchFamily="50" charset="0"/>
              </a:rPr>
              <a:t>директор ГБУДО «Областной Центр дополнительного образования детей»</a:t>
            </a:r>
          </a:p>
          <a:p>
            <a:pPr algn="r">
              <a:lnSpc>
                <a:spcPct val="100000"/>
              </a:lnSpc>
            </a:pPr>
            <a:r>
              <a:rPr lang="ru-RU" sz="180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Ирина </a:t>
            </a:r>
            <a:r>
              <a:rPr lang="ru-RU" sz="3200" dirty="0" err="1" smtClean="0">
                <a:solidFill>
                  <a:srgbClr val="9999CB"/>
                </a:solidFill>
                <a:latin typeface="AC Display" panose="02000503000000020003" pitchFamily="50" charset="0"/>
              </a:rPr>
              <a:t>Геогриевна</a:t>
            </a:r>
            <a:endParaRPr lang="ru-RU" sz="3200" dirty="0" smtClean="0">
              <a:solidFill>
                <a:srgbClr val="9999CB"/>
              </a:solidFill>
              <a:latin typeface="AC Display" panose="02000503000000020003" pitchFamily="50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400" dirty="0" smtClean="0">
                <a:solidFill>
                  <a:srgbClr val="9999CB"/>
                </a:solidFill>
                <a:latin typeface="AC Display" panose="02000503000000020003" pitchFamily="50" charset="0"/>
                <a:ea typeface="+mn-ea"/>
                <a:cs typeface="+mn-cs"/>
              </a:rPr>
              <a:t>СКАЛУНОВА</a:t>
            </a:r>
            <a:endParaRPr lang="ru-RU" sz="4400" dirty="0">
              <a:solidFill>
                <a:srgbClr val="9999CB"/>
              </a:solidFill>
              <a:latin typeface="AC Display" panose="02000503000000020003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642" r="578" b="1025"/>
          <a:stretch/>
        </p:blipFill>
        <p:spPr>
          <a:xfrm>
            <a:off x="2611315" y="43962"/>
            <a:ext cx="9574823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436" y="485147"/>
            <a:ext cx="6372853" cy="63728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73" y="500788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98" y="5007881"/>
            <a:ext cx="1080000" cy="108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4" y="161365"/>
            <a:ext cx="9638245" cy="968695"/>
          </a:xfrm>
        </p:spPr>
        <p:txBody>
          <a:bodyPr anchor="ctr">
            <a:normAutofit/>
          </a:bodyPr>
          <a:lstStyle/>
          <a:p>
            <a:r>
              <a:rPr lang="ru-RU" sz="3600" b="1" dirty="0" smtClean="0">
                <a:latin typeface="AC Display" panose="02000503000000020003" pitchFamily="50" charset="0"/>
              </a:rPr>
              <a:t>Реализация программ </a:t>
            </a:r>
            <a:br>
              <a:rPr lang="ru-RU" sz="3600" b="1" dirty="0" smtClean="0">
                <a:latin typeface="AC Display" panose="02000503000000020003" pitchFamily="50" charset="0"/>
              </a:rPr>
            </a:br>
            <a:r>
              <a:rPr lang="ru-RU" sz="2000" b="1" dirty="0" smtClean="0">
                <a:latin typeface="AC Display" panose="02000503000000020003" pitchFamily="50" charset="0"/>
              </a:rPr>
              <a:t>туристско-краеведческой направленности</a:t>
            </a:r>
            <a:endParaRPr lang="ru-RU" sz="2800" b="1" dirty="0"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36977" y="714480"/>
            <a:ext cx="967180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182</a:t>
            </a:r>
            <a:endParaRPr lang="ru-RU" sz="30000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24317" y="4847591"/>
            <a:ext cx="299487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DA6F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 Display" panose="02000503000000020003" pitchFamily="50" charset="0"/>
              </a:rPr>
              <a:t>139</a:t>
            </a:r>
            <a:endParaRPr lang="ru-RU" sz="10000" b="1" dirty="0" smtClean="0">
              <a:solidFill>
                <a:srgbClr val="DA6F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 Display" panose="02000503000000020003" pitchFamily="50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80232" y="4847591"/>
            <a:ext cx="20661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38E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 Display" panose="02000503000000020003" pitchFamily="50" charset="0"/>
              </a:rPr>
              <a:t>43</a:t>
            </a:r>
            <a:endParaRPr lang="ru-RU" sz="10000" b="1" dirty="0" smtClean="0">
              <a:solidFill>
                <a:srgbClr val="F38E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 Display" panose="02000503000000020003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58104" y="4337587"/>
            <a:ext cx="3594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образовательные организации</a:t>
            </a:r>
            <a:endParaRPr lang="ru-RU" sz="44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18570" y="6177175"/>
            <a:ext cx="2436886" cy="492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общеобразовательные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организации</a:t>
            </a:r>
            <a:endParaRPr lang="ru-RU" sz="4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12536" y="6152810"/>
            <a:ext cx="3201517" cy="492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организации 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дополнительного образования</a:t>
            </a:r>
            <a:endParaRPr lang="ru-RU" sz="4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20" name="Текст 3"/>
          <p:cNvSpPr txBox="1">
            <a:spLocks/>
          </p:cNvSpPr>
          <p:nvPr/>
        </p:nvSpPr>
        <p:spPr>
          <a:xfrm>
            <a:off x="2846717" y="366857"/>
            <a:ext cx="9345283" cy="272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285750" lvl="0" indent="-285750">
              <a:lnSpc>
                <a:spcPct val="125000"/>
              </a:lnSpc>
              <a:spcAft>
                <a:spcPts val="7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600" kern="0" dirty="0">
                <a:latin typeface="AC Display" panose="02000503000000020003" pitchFamily="50" charset="0"/>
              </a:rPr>
              <a:t>МКУДО «Станция детского и юношеского туризма и экскурсий» г. Миньяр;</a:t>
            </a:r>
          </a:p>
          <a:p>
            <a:pPr marL="285750" lvl="0" indent="-285750">
              <a:lnSpc>
                <a:spcPct val="125000"/>
              </a:lnSpc>
              <a:spcAft>
                <a:spcPts val="7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600" kern="0" dirty="0">
                <a:latin typeface="AC Display" panose="02000503000000020003" pitchFamily="50" charset="0"/>
              </a:rPr>
              <a:t>МОУДО Станция детского и юношеского туризма и экскурсий (юных туристов) «Странник»;</a:t>
            </a:r>
          </a:p>
          <a:p>
            <a:pPr marL="285750" lvl="0" indent="-285750">
              <a:lnSpc>
                <a:spcPct val="125000"/>
              </a:lnSpc>
              <a:spcAft>
                <a:spcPts val="7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600" kern="0" dirty="0">
                <a:latin typeface="AC Display" panose="02000503000000020003" pitchFamily="50" charset="0"/>
              </a:rPr>
              <a:t>МБУДО «Станция юных туристов г. Челябинска»;</a:t>
            </a:r>
          </a:p>
          <a:p>
            <a:pPr marL="285750" lvl="0" indent="-285750">
              <a:lnSpc>
                <a:spcPct val="125000"/>
              </a:lnSpc>
              <a:spcAft>
                <a:spcPts val="700"/>
              </a:spcAft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600" kern="0" dirty="0">
                <a:latin typeface="AC Display" panose="02000503000000020003" pitchFamily="50" charset="0"/>
              </a:rPr>
              <a:t>МАУДО «Центр детско-юношеского туризма «Космос» г. Челябинска»</a:t>
            </a:r>
          </a:p>
        </p:txBody>
      </p:sp>
      <p:pic>
        <p:nvPicPr>
          <p:cNvPr id="1028" name="Picture 4" descr="http://vichugskie.ru/wp-content/uploads/2017/05/kursu1-93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54" y="2194333"/>
            <a:ext cx="9638246" cy="46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436" y="485147"/>
            <a:ext cx="6372853" cy="6372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53753" y="136156"/>
            <a:ext cx="9671801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3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381 892</a:t>
            </a:r>
            <a:endParaRPr lang="ru-RU" sz="17300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53751" y="2983511"/>
            <a:ext cx="963824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100" b="1" dirty="0" smtClean="0">
                <a:solidFill>
                  <a:srgbClr val="DA6FAB"/>
                </a:solidFill>
                <a:latin typeface="AC Display" panose="02000503000000020003" pitchFamily="50" charset="0"/>
              </a:rPr>
              <a:t>182 199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96153" y="2230875"/>
            <a:ext cx="5759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количество обучающихся в возрасте от 7 до 18 лет</a:t>
            </a:r>
            <a:endParaRPr lang="ru-RU" sz="44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70529" y="4357558"/>
            <a:ext cx="9621471" cy="295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количество обучающихся в системе дополнительного образования</a:t>
            </a:r>
            <a:endParaRPr lang="ru-RU" sz="4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629206" y="4900768"/>
            <a:ext cx="1789679" cy="1167999"/>
            <a:chOff x="2619303" y="3088488"/>
            <a:chExt cx="2758068" cy="180000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03" y="3088488"/>
              <a:ext cx="1800000" cy="1800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371" y="3366610"/>
              <a:ext cx="1440000" cy="1440000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2553752" y="6122606"/>
            <a:ext cx="9638247" cy="49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количество детей, получающих услуги дополнительного образования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</a:b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AC Display" panose="02000503000000020003" pitchFamily="50" charset="0"/>
              </a:rPr>
              <a:t>по туристско-краеведческому направлению</a:t>
            </a:r>
            <a:endParaRPr lang="ru-RU" sz="4000" dirty="0">
              <a:solidFill>
                <a:schemeClr val="bg1">
                  <a:lumMod val="65000"/>
                </a:schemeClr>
              </a:solidFill>
              <a:latin typeface="AC Display" panose="02000503000000020003" pitchFamily="50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70529" y="5025112"/>
            <a:ext cx="962147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700" b="1" dirty="0" smtClean="0">
                <a:solidFill>
                  <a:srgbClr val="F38EB0"/>
                </a:solidFill>
                <a:latin typeface="AC Display" panose="02000503000000020003" pitchFamily="50" charset="0"/>
              </a:rPr>
              <a:t>15 970</a:t>
            </a:r>
          </a:p>
        </p:txBody>
      </p:sp>
    </p:spTree>
    <p:extLst>
      <p:ext uri="{BB962C8B-B14F-4D97-AF65-F5344CB8AC3E}">
        <p14:creationId xmlns:p14="http://schemas.microsoft.com/office/powerpoint/2010/main" val="8841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eosmooth.com/wp-content/uploads/2017/07/calendar-clock-1-1000x100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482" y="3913516"/>
            <a:ext cx="2866845" cy="286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278819"/>
            <a:ext cx="9638245" cy="120434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Областные мероприятия</a:t>
            </a:r>
            <a:endParaRPr lang="ru-RU" sz="36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sp>
        <p:nvSpPr>
          <p:cNvPr id="16" name="Текст 3"/>
          <p:cNvSpPr txBox="1">
            <a:spLocks/>
          </p:cNvSpPr>
          <p:nvPr/>
        </p:nvSpPr>
        <p:spPr>
          <a:xfrm>
            <a:off x="2982661" y="1848251"/>
            <a:ext cx="7187882" cy="272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>
                <a:latin typeface="AC Display" panose="02000503000000020003" pitchFamily="50" charset="0"/>
              </a:rPr>
              <a:t>областная конференция исследовательских краеведческих работ «Отечество</a:t>
            </a:r>
            <a:r>
              <a:rPr lang="ru-RU" sz="1700" kern="0" dirty="0" smtClean="0">
                <a:latin typeface="AC Display" panose="02000503000000020003" pitchFamily="50" charset="0"/>
              </a:rPr>
              <a:t>»; </a:t>
            </a:r>
            <a:endParaRPr lang="ru-RU" sz="1700" kern="0" dirty="0">
              <a:latin typeface="AC Display" panose="02000503000000020003" pitchFamily="50" charset="0"/>
            </a:endParaRPr>
          </a:p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>
                <a:latin typeface="AC Display" panose="02000503000000020003" pitchFamily="50" charset="0"/>
              </a:rPr>
              <a:t>областной конкурс на лучший туристско-краеведческий поход,  спортивный поход или экспедицию среди </a:t>
            </a:r>
            <a:r>
              <a:rPr lang="ru-RU" sz="1700" kern="0" dirty="0" smtClean="0">
                <a:latin typeface="AC Display" panose="02000503000000020003" pitchFamily="50" charset="0"/>
              </a:rPr>
              <a:t>обучающихся; </a:t>
            </a:r>
            <a:endParaRPr lang="ru-RU" sz="1700" kern="0" dirty="0">
              <a:latin typeface="AC Display" panose="02000503000000020003" pitchFamily="50" charset="0"/>
            </a:endParaRPr>
          </a:p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>
                <a:latin typeface="AC Display" panose="02000503000000020003" pitchFamily="50" charset="0"/>
              </a:rPr>
              <a:t>областной смотр-конкурс музеев образовательных </a:t>
            </a:r>
            <a:r>
              <a:rPr lang="ru-RU" sz="1700" kern="0" dirty="0" smtClean="0">
                <a:latin typeface="AC Display" panose="02000503000000020003" pitchFamily="50" charset="0"/>
              </a:rPr>
              <a:t>организаций, </a:t>
            </a:r>
            <a:br>
              <a:rPr lang="ru-RU" sz="1700" kern="0" dirty="0" smtClean="0">
                <a:latin typeface="AC Display" panose="02000503000000020003" pitchFamily="50" charset="0"/>
              </a:rPr>
            </a:br>
            <a:r>
              <a:rPr lang="ru-RU" sz="1700" kern="0" dirty="0" smtClean="0">
                <a:latin typeface="AC Display" panose="02000503000000020003" pitchFamily="50" charset="0"/>
              </a:rPr>
              <a:t>расположенных </a:t>
            </a:r>
            <a:r>
              <a:rPr lang="ru-RU" sz="1700" kern="0" dirty="0">
                <a:latin typeface="AC Display" panose="02000503000000020003" pitchFamily="50" charset="0"/>
              </a:rPr>
              <a:t>на территории Челябинской области</a:t>
            </a:r>
          </a:p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>
                <a:latin typeface="AC Display" panose="02000503000000020003" pitchFamily="50" charset="0"/>
              </a:rPr>
              <a:t>областная открытая геологическая олимпиада, </a:t>
            </a:r>
          </a:p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>
                <a:latin typeface="AC Display" panose="02000503000000020003" pitchFamily="50" charset="0"/>
              </a:rPr>
              <a:t>областной открытый геологический творческий конкурс «Креодонт»</a:t>
            </a:r>
          </a:p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>
                <a:latin typeface="AC Display" panose="02000503000000020003" pitchFamily="50" charset="0"/>
              </a:rPr>
              <a:t>областной </a:t>
            </a:r>
            <a:r>
              <a:rPr lang="ru-RU" sz="1700" kern="0" dirty="0" err="1">
                <a:latin typeface="AC Display" panose="02000503000000020003" pitchFamily="50" charset="0"/>
              </a:rPr>
              <a:t>слет</a:t>
            </a:r>
            <a:r>
              <a:rPr lang="ru-RU" sz="1700" kern="0" dirty="0">
                <a:latin typeface="AC Display" panose="02000503000000020003" pitchFamily="50" charset="0"/>
              </a:rPr>
              <a:t> актива музеев и детских краеведческих объединений образовательных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8668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563" b="9330"/>
          <a:stretch/>
        </p:blipFill>
        <p:spPr>
          <a:xfrm>
            <a:off x="1845961" y="3451458"/>
            <a:ext cx="5231962" cy="34044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72488" y="264628"/>
            <a:ext cx="5019511" cy="96869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400" b="1" dirty="0">
                <a:solidFill>
                  <a:srgbClr val="9999CB"/>
                </a:solidFill>
                <a:latin typeface="AC Display" panose="02000503000000020003" pitchFamily="50" charset="0"/>
              </a:rPr>
              <a:t>Областной палаточный лагерь на озере Тургояк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712"/>
          <a:stretch/>
        </p:blipFill>
        <p:spPr>
          <a:xfrm>
            <a:off x="0" y="0"/>
            <a:ext cx="1846053" cy="6858000"/>
          </a:xfrm>
          <a:prstGeom prst="rect">
            <a:avLst/>
          </a:prstGeom>
        </p:spPr>
      </p:pic>
      <p:sp>
        <p:nvSpPr>
          <p:cNvPr id="14" name="Текст 3"/>
          <p:cNvSpPr txBox="1">
            <a:spLocks/>
          </p:cNvSpPr>
          <p:nvPr/>
        </p:nvSpPr>
        <p:spPr>
          <a:xfrm>
            <a:off x="7526026" y="1551096"/>
            <a:ext cx="4665974" cy="272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 smtClean="0">
                <a:latin typeface="AC Display" panose="02000503000000020003" pitchFamily="50" charset="0"/>
              </a:rPr>
              <a:t>Туристско-краеведческий слёт;</a:t>
            </a:r>
            <a:endParaRPr lang="ru-RU" sz="1700" kern="0" dirty="0">
              <a:latin typeface="AC Display" panose="02000503000000020003" pitchFamily="50" charset="0"/>
            </a:endParaRPr>
          </a:p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 smtClean="0">
                <a:latin typeface="AC Display" panose="02000503000000020003" pitchFamily="50" charset="0"/>
              </a:rPr>
              <a:t>50 слёт </a:t>
            </a:r>
            <a:r>
              <a:rPr lang="ru-RU" sz="1700" kern="0" dirty="0">
                <a:latin typeface="AC Display" panose="02000503000000020003" pitchFamily="50" charset="0"/>
              </a:rPr>
              <a:t>юных </a:t>
            </a:r>
            <a:r>
              <a:rPr lang="ru-RU" sz="1700" kern="0" dirty="0" smtClean="0">
                <a:latin typeface="AC Display" panose="02000503000000020003" pitchFamily="50" charset="0"/>
              </a:rPr>
              <a:t>геологов;</a:t>
            </a:r>
            <a:endParaRPr lang="ru-RU" sz="1700" kern="0" dirty="0">
              <a:latin typeface="AC Display" panose="02000503000000020003" pitchFamily="50" charset="0"/>
            </a:endParaRPr>
          </a:p>
          <a:p>
            <a:pPr marL="285750" lvl="0" indent="-285750">
              <a:buClr>
                <a:srgbClr val="DA6FAB"/>
              </a:buClr>
              <a:buFont typeface="Wingdings 2" panose="05020102010507070707" pitchFamily="18" charset="2"/>
              <a:buChar char=""/>
              <a:defRPr/>
            </a:pPr>
            <a:r>
              <a:rPr lang="ru-RU" sz="1700" kern="0" dirty="0">
                <a:latin typeface="AC Display" panose="02000503000000020003" pitchFamily="50" charset="0"/>
              </a:rPr>
              <a:t>Областной </a:t>
            </a:r>
            <a:r>
              <a:rPr lang="ru-RU" sz="1700" kern="0" dirty="0" smtClean="0">
                <a:latin typeface="AC Display" panose="02000503000000020003" pitchFamily="50" charset="0"/>
              </a:rPr>
              <a:t>фестиваль</a:t>
            </a:r>
            <a:br>
              <a:rPr lang="ru-RU" sz="1700" kern="0" dirty="0" smtClean="0">
                <a:latin typeface="AC Display" panose="02000503000000020003" pitchFamily="50" charset="0"/>
              </a:rPr>
            </a:br>
            <a:r>
              <a:rPr lang="ru-RU" sz="1700" kern="0" dirty="0" smtClean="0">
                <a:latin typeface="AC Display" panose="02000503000000020003" pitchFamily="50" charset="0"/>
              </a:rPr>
              <a:t>фольклорно-этнографических </a:t>
            </a:r>
            <a:r>
              <a:rPr lang="ru-RU" sz="1700" kern="0" dirty="0">
                <a:latin typeface="AC Display" panose="02000503000000020003" pitchFamily="50" charset="0"/>
              </a:rPr>
              <a:t>объединений «Уральские прикрасы»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61" y="-4541"/>
            <a:ext cx="5182987" cy="345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12" y="3460084"/>
            <a:ext cx="5182987" cy="34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278819"/>
            <a:ext cx="9638245" cy="120434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9999CB"/>
                </a:solidFill>
                <a:latin typeface="AC Display" panose="02000503000000020003" pitchFamily="50" charset="0"/>
              </a:rPr>
              <a:t>Маршрутно-квалификационные комиссии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53755" cy="6858000"/>
          </a:xfrm>
          <a:prstGeom prst="rect">
            <a:avLst/>
          </a:prstGeom>
        </p:spPr>
      </p:pic>
      <p:pic>
        <p:nvPicPr>
          <p:cNvPr id="3074" name="Picture 2" descr="http://profitbrand.pl/wp-content/uploads/2016/08/Fotolia_4518461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77" y="3258000"/>
            <a:ext cx="499692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3"/>
          <p:cNvSpPr txBox="1">
            <a:spLocks/>
          </p:cNvSpPr>
          <p:nvPr/>
        </p:nvSpPr>
        <p:spPr>
          <a:xfrm>
            <a:off x="2982659" y="1793387"/>
            <a:ext cx="7429423" cy="31982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lvl="0" indent="-457200">
              <a:buClr>
                <a:srgbClr val="DA6FAB"/>
              </a:buClr>
              <a:buFont typeface="+mj-lt"/>
              <a:buAutoNum type="arabicPeriod"/>
              <a:defRPr/>
            </a:pPr>
            <a:r>
              <a:rPr lang="ru-RU" sz="2200" kern="0" dirty="0">
                <a:latin typeface="AC Display" panose="02000503000000020003" pitchFamily="50" charset="0"/>
              </a:rPr>
              <a:t>МБУДО «Станция юных туристов г. Челябинска»;</a:t>
            </a:r>
          </a:p>
          <a:p>
            <a:pPr marL="457200" lvl="0" indent="-457200">
              <a:buClr>
                <a:srgbClr val="DA6FAB"/>
              </a:buClr>
              <a:buFont typeface="+mj-lt"/>
              <a:buAutoNum type="arabicPeriod"/>
              <a:defRPr/>
            </a:pPr>
            <a:r>
              <a:rPr lang="ru-RU" sz="2200" kern="0" dirty="0">
                <a:latin typeface="AC Display" panose="02000503000000020003" pitchFamily="50" charset="0"/>
              </a:rPr>
              <a:t>МАУДО «Центр </a:t>
            </a:r>
            <a:r>
              <a:rPr lang="ru-RU" sz="2200" kern="0" dirty="0" smtClean="0">
                <a:latin typeface="AC Display" panose="02000503000000020003" pitchFamily="50" charset="0"/>
              </a:rPr>
              <a:t>детско-юношеского туризма </a:t>
            </a:r>
            <a:r>
              <a:rPr lang="ru-RU" sz="2200" kern="0" dirty="0">
                <a:latin typeface="AC Display" panose="02000503000000020003" pitchFamily="50" charset="0"/>
              </a:rPr>
              <a:t>«Космос» г</a:t>
            </a:r>
            <a:r>
              <a:rPr lang="ru-RU" sz="2200" kern="0" dirty="0" smtClean="0">
                <a:latin typeface="AC Display" panose="02000503000000020003" pitchFamily="50" charset="0"/>
              </a:rPr>
              <a:t>. Челябинска</a:t>
            </a:r>
            <a:r>
              <a:rPr lang="ru-RU" sz="2200" kern="0" dirty="0">
                <a:latin typeface="AC Display" panose="02000503000000020003" pitchFamily="50" charset="0"/>
              </a:rPr>
              <a:t>»;</a:t>
            </a:r>
          </a:p>
          <a:p>
            <a:pPr marL="457200" lvl="0" indent="-457200">
              <a:buClr>
                <a:srgbClr val="DA6FAB"/>
              </a:buClr>
              <a:buFont typeface="+mj-lt"/>
              <a:buAutoNum type="arabicPeriod"/>
              <a:defRPr/>
            </a:pPr>
            <a:r>
              <a:rPr lang="ru-RU" sz="2200" kern="0" dirty="0">
                <a:latin typeface="AC Display" panose="02000503000000020003" pitchFamily="50" charset="0"/>
              </a:rPr>
              <a:t>ГБУДО «Областной </a:t>
            </a:r>
            <a:r>
              <a:rPr lang="ru-RU" sz="2200" kern="0" dirty="0" smtClean="0">
                <a:latin typeface="AC Display" panose="02000503000000020003" pitchFamily="50" charset="0"/>
              </a:rPr>
              <a:t>Центр </a:t>
            </a:r>
            <a:br>
              <a:rPr lang="ru-RU" sz="2200" kern="0" dirty="0" smtClean="0">
                <a:latin typeface="AC Display" panose="02000503000000020003" pitchFamily="50" charset="0"/>
              </a:rPr>
            </a:br>
            <a:r>
              <a:rPr lang="ru-RU" sz="2200" kern="0" dirty="0" smtClean="0">
                <a:latin typeface="AC Display" panose="02000503000000020003" pitchFamily="50" charset="0"/>
              </a:rPr>
              <a:t>дополнительного </a:t>
            </a:r>
            <a:r>
              <a:rPr lang="ru-RU" sz="2200" kern="0" dirty="0">
                <a:latin typeface="AC Display" panose="02000503000000020003" pitchFamily="50" charset="0"/>
              </a:rPr>
              <a:t>образования </a:t>
            </a:r>
            <a:r>
              <a:rPr lang="ru-RU" sz="2200" kern="0" dirty="0" smtClean="0">
                <a:latin typeface="AC Display" panose="02000503000000020003" pitchFamily="50" charset="0"/>
              </a:rPr>
              <a:t>детей».</a:t>
            </a:r>
            <a:endParaRPr lang="ru-RU" sz="2200" kern="0" dirty="0">
              <a:latin typeface="AC Display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B29968B0-12D8-48C7-BF8B-15E08C28DE31}" vid="{029D439C-5326-4D97-9747-181D44A1F1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Words>435</Words>
  <Application>Microsoft Office PowerPoint</Application>
  <PresentationFormat>Широкоэкранный</PresentationFormat>
  <Paragraphs>107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 Light</vt:lpstr>
      <vt:lpstr>SimSun</vt:lpstr>
      <vt:lpstr>Courier New</vt:lpstr>
      <vt:lpstr>Times New Roman</vt:lpstr>
      <vt:lpstr>Wingdings 2</vt:lpstr>
      <vt:lpstr>AC Display</vt:lpstr>
      <vt:lpstr>Roboto Condensed Light</vt:lpstr>
      <vt:lpstr>Calibri</vt:lpstr>
      <vt:lpstr>Тема1</vt:lpstr>
      <vt:lpstr>Круглый стол  </vt:lpstr>
      <vt:lpstr>«Туристско-краеведческая работа  в системе дополнительного образования Челябинской области»</vt:lpstr>
      <vt:lpstr>Презентация PowerPoint</vt:lpstr>
      <vt:lpstr>Реализация программ  туристско-краеведческой направленности</vt:lpstr>
      <vt:lpstr>Презентация PowerPoint</vt:lpstr>
      <vt:lpstr>Презентация PowerPoint</vt:lpstr>
      <vt:lpstr>Областные мероприятия</vt:lpstr>
      <vt:lpstr>Областной палаточный лагерь на озере Тургояк</vt:lpstr>
      <vt:lpstr>Маршрутно-квалификационные комиссии</vt:lpstr>
      <vt:lpstr>Презентация PowerPoint</vt:lpstr>
      <vt:lpstr>Подготовка инструкторов  детско-юношеского туризма</vt:lpstr>
      <vt:lpstr>Очная подготовка инструкторов  детско-юношеского туризма</vt:lpstr>
      <vt:lpstr>Презентация PowerPoint</vt:lpstr>
      <vt:lpstr> Количество участников  областных мероприятий</vt:lpstr>
      <vt:lpstr>Количество маршрутов, зарегистрированных маршрутно-квалификационной комиссией</vt:lpstr>
      <vt:lpstr>Специализированные туристско-краеведческие организации в системе образования</vt:lpstr>
      <vt:lpstr>Задачи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Деряга</dc:creator>
  <cp:lastModifiedBy>Ксения Деряга</cp:lastModifiedBy>
  <cp:revision>522</cp:revision>
  <dcterms:created xsi:type="dcterms:W3CDTF">2017-12-22T00:42:32Z</dcterms:created>
  <dcterms:modified xsi:type="dcterms:W3CDTF">2018-02-16T04:39:35Z</dcterms:modified>
</cp:coreProperties>
</file>