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charts/colors2.xml" ContentType="application/vnd.ms-office.chartcolorstyle+xml"/>
  <Override PartName="/ppt/charts/colors3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vml" ContentType="application/vnd.openxmlformats-officedocument.vmlDrawing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7" r:id="rId2"/>
    <p:sldId id="257" r:id="rId3"/>
    <p:sldId id="301" r:id="rId4"/>
    <p:sldId id="304" r:id="rId5"/>
    <p:sldId id="259" r:id="rId6"/>
    <p:sldId id="261" r:id="rId7"/>
    <p:sldId id="262" r:id="rId8"/>
    <p:sldId id="288" r:id="rId9"/>
    <p:sldId id="289" r:id="rId10"/>
    <p:sldId id="290" r:id="rId11"/>
    <p:sldId id="291" r:id="rId12"/>
    <p:sldId id="296" r:id="rId13"/>
    <p:sldId id="292" r:id="rId14"/>
    <p:sldId id="303" r:id="rId15"/>
    <p:sldId id="294" r:id="rId16"/>
    <p:sldId id="286" r:id="rId17"/>
    <p:sldId id="298" r:id="rId18"/>
    <p:sldId id="305" r:id="rId19"/>
    <p:sldId id="299" r:id="rId20"/>
    <p:sldId id="300" r:id="rId21"/>
    <p:sldId id="30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0346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1236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299173550171413E-2"/>
          <c:y val="0"/>
          <c:w val="0.93849839675401869"/>
          <c:h val="0.87609371466076669"/>
        </c:manualLayout>
      </c:layout>
      <c:pie3DChart>
        <c:varyColors val="1"/>
        <c:dLbls>
          <c:showPercent val="1"/>
        </c:dLbls>
      </c:pie3D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6.6771753674981463E-2"/>
          <c:w val="1"/>
          <c:h val="0.7054527737192664"/>
        </c:manualLayout>
      </c:layout>
      <c:pie3DChart>
        <c:varyColors val="1"/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8028881282176421"/>
          <c:w val="0"/>
          <c:h val="2.1299540298897982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501560928809013E-2"/>
          <c:y val="0.10700997370206614"/>
          <c:w val="0.93849839675401869"/>
          <c:h val="0.87609371466076669"/>
        </c:manualLayout>
      </c:layout>
      <c:pie3DChart>
        <c:varyColors val="1"/>
        <c:dLbls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title>
      <c:tx>
        <c:rich>
          <a:bodyPr/>
          <a:lstStyle/>
          <a:p>
            <a:pPr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Рассказывали Вам родители об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аварии</a:t>
            </a:r>
          </a:p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2400" baseline="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«МАЯК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</a:t>
            </a:r>
          </a:p>
        </c:rich>
      </c:tx>
      <c:layout>
        <c:manualLayout>
          <c:xMode val="edge"/>
          <c:yMode val="edge"/>
          <c:x val="0.17238429816443829"/>
          <c:y val="1.3019167494972761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Рассказывали Вам родители об аварии на ПО «МАЯК»</c:v>
                </c:pt>
              </c:strCache>
            </c:strRef>
          </c:tx>
          <c:dLbls>
            <c:showCatName val="1"/>
            <c:showPercent val="1"/>
          </c:dLbls>
          <c:cat>
            <c:strRef>
              <c:f>Лист1!$A$2:$A$3</c:f>
              <c:strCache>
                <c:ptCount val="2"/>
                <c:pt idx="0">
                  <c:v>да 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0.41000000000000031</c:v>
                </c:pt>
                <c:pt idx="1">
                  <c:v>0.59000000000000064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Расположен ли ваш поселок на территории (вблизи)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ВУРСа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771875"/>
          <c:y val="2.1093748702402288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Расположен ли ваш поселок на территории (вблизи)ВУРСа</c:v>
                </c:pt>
              </c:strCache>
            </c:strRef>
          </c:tx>
          <c:explosion val="10"/>
          <c:dLbls>
            <c:dLbl>
              <c:idx val="2"/>
              <c:layout>
                <c:manualLayout>
                  <c:x val="-0.14700184547244097"/>
                  <c:y val="-8.9042932514583409E-2"/>
                </c:manualLayout>
              </c:layout>
              <c:showCatName val="1"/>
              <c:showPercent val="1"/>
            </c:dLbl>
            <c:dLbl>
              <c:idx val="4"/>
              <c:layout>
                <c:manualLayout>
                  <c:x val="1.1092519685039375E-3"/>
                  <c:y val="-0.2272370677142552"/>
                </c:manualLayout>
              </c:layout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Лист1!$A$2:$A$7</c:f>
              <c:strCache>
                <c:ptCount val="6"/>
                <c:pt idx="0">
                  <c:v>Да</c:v>
                </c:pt>
                <c:pt idx="1">
                  <c:v>Нет</c:v>
                </c:pt>
                <c:pt idx="2">
                  <c:v>На расстоянии 10 км</c:v>
                </c:pt>
                <c:pt idx="3">
                  <c:v>На расстонии 50 км </c:v>
                </c:pt>
                <c:pt idx="4">
                  <c:v>на расстоянии 100 км</c:v>
                </c:pt>
                <c:pt idx="5">
                  <c:v>Не знаю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</c:v>
                </c:pt>
                <c:pt idx="1">
                  <c:v>50</c:v>
                </c:pt>
                <c:pt idx="2">
                  <c:v>0</c:v>
                </c:pt>
                <c:pt idx="3">
                  <c:v>12</c:v>
                </c:pt>
                <c:pt idx="4">
                  <c:v>12</c:v>
                </c:pt>
                <c:pt idx="5">
                  <c:v>20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Является ли ваша территория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экологически</a:t>
            </a:r>
            <a:r>
              <a:rPr lang="ru-RU" sz="2400" baseline="0" dirty="0" smtClean="0">
                <a:latin typeface="Times New Roman" pitchFamily="18" charset="0"/>
                <a:cs typeface="Times New Roman" pitchFamily="18" charset="0"/>
              </a:rPr>
              <a:t> чистой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Является ли ваша территория не зараженной</c:v>
                </c:pt>
              </c:strCache>
            </c:strRef>
          </c:tx>
          <c:dPt>
            <c:idx val="0"/>
            <c:explosion val="15"/>
          </c:dPt>
          <c:dPt>
            <c:idx val="1"/>
            <c:explosion val="7"/>
          </c:dPt>
          <c:dPt>
            <c:idx val="2"/>
            <c:explosion val="13"/>
          </c:dPt>
          <c:dLbls>
            <c:dLbl>
              <c:idx val="2"/>
              <c:layout>
                <c:manualLayout>
                  <c:x val="5.7237081692913451E-2"/>
                  <c:y val="0.10338908074624259"/>
                </c:manualLayout>
              </c:layout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знаю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63.5</c:v>
                </c:pt>
                <c:pt idx="1">
                  <c:v>31.25</c:v>
                </c:pt>
                <c:pt idx="2">
                  <c:v>5.25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Есть ли у вас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страх возникновения радиационного</a:t>
            </a:r>
            <a:r>
              <a:rPr lang="ru-RU" sz="24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загрязнения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0277777777777693E-2"/>
          <c:y val="0.27893098628513802"/>
          <c:w val="0.84842995169082225"/>
          <c:h val="0.720474483940342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Есть ли у вас  страх радиационного загрязнения</c:v>
                </c:pt>
              </c:strCache>
            </c:strRef>
          </c:tx>
          <c:dPt>
            <c:idx val="0"/>
            <c:explosion val="9"/>
          </c:dPt>
          <c:dPt>
            <c:idx val="1"/>
            <c:explosion val="7"/>
          </c:dPt>
          <c:dPt>
            <c:idx val="2"/>
            <c:explosion val="11"/>
          </c:dPt>
          <c:dLbls>
            <c:dLbl>
              <c:idx val="2"/>
              <c:layout>
                <c:manualLayout>
                  <c:x val="3.6505854082738848E-2"/>
                  <c:y val="9.8572650706865161E-2"/>
                </c:manualLayout>
              </c:layout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знаю 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47</c:v>
                </c:pt>
                <c:pt idx="2">
                  <c:v>3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Как относятся ваши родственники к экологической ситуации Челябинской области</c:v>
                </c:pt>
              </c:strCache>
            </c:strRef>
          </c:tx>
          <c:explosion val="8"/>
          <c:dLbls>
            <c:showCatName val="1"/>
            <c:showPercent val="1"/>
          </c:dLbls>
          <c:cat>
            <c:strRef>
              <c:f>Лист1!$A$2:$A$5</c:f>
              <c:strCache>
                <c:ptCount val="4"/>
                <c:pt idx="0">
                  <c:v>хорошо</c:v>
                </c:pt>
                <c:pt idx="1">
                  <c:v>плохо</c:v>
                </c:pt>
                <c:pt idx="2">
                  <c:v>не знаю</c:v>
                </c:pt>
                <c:pt idx="3">
                  <c:v>нормально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</c:v>
                </c:pt>
                <c:pt idx="1">
                  <c:v>16</c:v>
                </c:pt>
                <c:pt idx="2">
                  <c:v>22</c:v>
                </c:pt>
                <c:pt idx="3">
                  <c:v>40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4"/>
  <c:chart>
    <c:title>
      <c:tx>
        <c:rich>
          <a:bodyPr/>
          <a:lstStyle/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График изменения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радиофона 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8.6040477362204729E-2"/>
          <c:y val="0.12035746060793164"/>
          <c:w val="0.89427128444881954"/>
          <c:h val="0.78612304465286387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Изменение радиофона </c:v>
                </c:pt>
              </c:strCache>
            </c:strRef>
          </c:tx>
          <c:marker>
            <c:symbol val="none"/>
          </c:marker>
          <c:cat>
            <c:numRef>
              <c:f>Лист1!$A$2:$A$41</c:f>
              <c:numCache>
                <c:formatCode>General</c:formatCode>
                <c:ptCount val="4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</c:numCache>
            </c:numRef>
          </c:cat>
          <c:val>
            <c:numRef>
              <c:f>Лист1!$B$2:$B$41</c:f>
              <c:numCache>
                <c:formatCode>General</c:formatCode>
                <c:ptCount val="40"/>
                <c:pt idx="0">
                  <c:v>9.0000000000000024E-2</c:v>
                </c:pt>
                <c:pt idx="1">
                  <c:v>0.12000000000000002</c:v>
                </c:pt>
                <c:pt idx="2">
                  <c:v>0.14000000000000001</c:v>
                </c:pt>
                <c:pt idx="3">
                  <c:v>0.12000000000000002</c:v>
                </c:pt>
                <c:pt idx="4">
                  <c:v>0.1</c:v>
                </c:pt>
                <c:pt idx="5">
                  <c:v>0.14000000000000001</c:v>
                </c:pt>
                <c:pt idx="6">
                  <c:v>0.1</c:v>
                </c:pt>
                <c:pt idx="7">
                  <c:v>0.16</c:v>
                </c:pt>
                <c:pt idx="8">
                  <c:v>0.13</c:v>
                </c:pt>
                <c:pt idx="9">
                  <c:v>9.0000000000000024E-2</c:v>
                </c:pt>
                <c:pt idx="10">
                  <c:v>0.24000000000000019</c:v>
                </c:pt>
                <c:pt idx="11">
                  <c:v>0.16</c:v>
                </c:pt>
                <c:pt idx="12">
                  <c:v>0.16</c:v>
                </c:pt>
                <c:pt idx="13">
                  <c:v>0.12000000000000002</c:v>
                </c:pt>
                <c:pt idx="14">
                  <c:v>0.24000000000000019</c:v>
                </c:pt>
                <c:pt idx="15">
                  <c:v>0.12000000000000002</c:v>
                </c:pt>
                <c:pt idx="16">
                  <c:v>0.12000000000000002</c:v>
                </c:pt>
                <c:pt idx="17">
                  <c:v>0.14000000000000001</c:v>
                </c:pt>
                <c:pt idx="18">
                  <c:v>0.15000000000000019</c:v>
                </c:pt>
                <c:pt idx="19">
                  <c:v>0.13</c:v>
                </c:pt>
                <c:pt idx="20">
                  <c:v>9.0000000000000024E-2</c:v>
                </c:pt>
                <c:pt idx="21">
                  <c:v>0.13</c:v>
                </c:pt>
                <c:pt idx="22">
                  <c:v>0.23</c:v>
                </c:pt>
                <c:pt idx="23">
                  <c:v>0.13</c:v>
                </c:pt>
                <c:pt idx="24">
                  <c:v>0.12000000000000002</c:v>
                </c:pt>
                <c:pt idx="25">
                  <c:v>0.17</c:v>
                </c:pt>
                <c:pt idx="26">
                  <c:v>0.15000000000000019</c:v>
                </c:pt>
                <c:pt idx="27">
                  <c:v>0.16</c:v>
                </c:pt>
                <c:pt idx="28">
                  <c:v>0.1</c:v>
                </c:pt>
                <c:pt idx="29">
                  <c:v>0.13</c:v>
                </c:pt>
                <c:pt idx="30">
                  <c:v>0.15000000000000019</c:v>
                </c:pt>
                <c:pt idx="31">
                  <c:v>0.1</c:v>
                </c:pt>
                <c:pt idx="32">
                  <c:v>0.13</c:v>
                </c:pt>
                <c:pt idx="33">
                  <c:v>0.13</c:v>
                </c:pt>
                <c:pt idx="34">
                  <c:v>0.1</c:v>
                </c:pt>
                <c:pt idx="35">
                  <c:v>8.0000000000000043E-2</c:v>
                </c:pt>
                <c:pt idx="36">
                  <c:v>0.22</c:v>
                </c:pt>
                <c:pt idx="37">
                  <c:v>0.1</c:v>
                </c:pt>
                <c:pt idx="38">
                  <c:v>0.13</c:v>
                </c:pt>
                <c:pt idx="39">
                  <c:v>0.16</c:v>
                </c:pt>
              </c:numCache>
            </c:numRef>
          </c:val>
        </c:ser>
        <c:marker val="1"/>
        <c:axId val="63974784"/>
        <c:axId val="76697984"/>
      </c:lineChart>
      <c:catAx>
        <c:axId val="63974784"/>
        <c:scaling>
          <c:orientation val="minMax"/>
        </c:scaling>
        <c:axPos val="b"/>
        <c:numFmt formatCode="General" sourceLinked="1"/>
        <c:tickLblPos val="nextTo"/>
        <c:crossAx val="76697984"/>
        <c:crosses val="autoZero"/>
        <c:auto val="1"/>
        <c:lblAlgn val="ctr"/>
        <c:lblOffset val="100"/>
      </c:catAx>
      <c:valAx>
        <c:axId val="76697984"/>
        <c:scaling>
          <c:orientation val="minMax"/>
        </c:scaling>
        <c:axPos val="l"/>
        <c:majorGridlines/>
        <c:numFmt formatCode="General" sourceLinked="1"/>
        <c:tickLblPos val="nextTo"/>
        <c:crossAx val="63974784"/>
        <c:crosses val="autoZero"/>
        <c:crossBetween val="between"/>
      </c:valAx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F5979-A1A1-4093-9A41-23B51A7DA52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234FC-946D-4058-A6FE-EC1F62B74B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9033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Масштаб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234FC-946D-4058-A6FE-EC1F62B74B0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036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C0FEE-ED47-46AB-BBC7-6AA01A18397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3A3-9F32-41EE-8096-3B35BB823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024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C0FEE-ED47-46AB-BBC7-6AA01A18397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3A3-9F32-41EE-8096-3B35BB823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750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C0FEE-ED47-46AB-BBC7-6AA01A18397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3A3-9F32-41EE-8096-3B35BB823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7301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C0FEE-ED47-46AB-BBC7-6AA01A18397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3A3-9F32-41EE-8096-3B35BB823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476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C0FEE-ED47-46AB-BBC7-6AA01A18397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3A3-9F32-41EE-8096-3B35BB823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236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C0FEE-ED47-46AB-BBC7-6AA01A18397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3A3-9F32-41EE-8096-3B35BB823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725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C0FEE-ED47-46AB-BBC7-6AA01A18397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3A3-9F32-41EE-8096-3B35BB823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3427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C0FEE-ED47-46AB-BBC7-6AA01A18397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3A3-9F32-41EE-8096-3B35BB823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7849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C0FEE-ED47-46AB-BBC7-6AA01A18397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3A3-9F32-41EE-8096-3B35BB823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7017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C0FEE-ED47-46AB-BBC7-6AA01A18397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3A3-9F32-41EE-8096-3B35BB823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3565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C0FEE-ED47-46AB-BBC7-6AA01A18397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3A3-9F32-41EE-8096-3B35BB823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211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C0FEE-ED47-46AB-BBC7-6AA01A18397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7F3A3-9F32-41EE-8096-3B35BB823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131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___Microsoft_Office_Word10.docx"/><Relationship Id="rId4" Type="http://schemas.openxmlformats.org/officeDocument/2006/relationships/package" Target="../embeddings/_________Microsoft_Office_Word9.doc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694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3906" y="288759"/>
            <a:ext cx="11008094" cy="163557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Изучение подверженности радиофобии молодежи и </a:t>
            </a: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подростков деревни Ситцева </a:t>
            </a:r>
            <a:r>
              <a:rPr lang="ru-RU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Нязепетровского</a:t>
            </a: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района Челябинской </a:t>
            </a: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области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88656" y="1924334"/>
            <a:ext cx="458564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b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Рябова Наталья, Челябинская область </a:t>
            </a:r>
            <a:b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Нязепетровский район, д. </a:t>
            </a:r>
            <a:r>
              <a:rPr lang="ru-RU" sz="16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Ситцева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МКОУ «Ситцевская СОШ» 10 класс</a:t>
            </a:r>
            <a:b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Научный руководитель:</a:t>
            </a:r>
            <a:b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Макарова Наталья Михайловна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учитель химии и биологии </a:t>
            </a:r>
          </a:p>
          <a:p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Научные консультанты:</a:t>
            </a:r>
          </a:p>
          <a:p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Эсман Галина Евгеньевна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Педагог МБОУДО «ЦДЭ», к.п.н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Ермакова Валентина Александровна</a:t>
            </a:r>
          </a:p>
          <a:p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Методист ГБУДО «ОЦДОД»,высшая категория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2853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0650" y="-128588"/>
            <a:ext cx="12436475" cy="712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85147" y="0"/>
            <a:ext cx="4462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Расположение д.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Ситцева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отношению к ПО Маяк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036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6176" y="0"/>
            <a:ext cx="7642317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029524" y="5842535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Масштаб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1 см – 200 м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48967" y="1856096"/>
            <a:ext cx="2543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д.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Ситцева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Нязепетровский район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894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7506" y="12179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4803" y="201352"/>
            <a:ext cx="10230853" cy="64480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Маршрут прохождения объектов 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253" y="708805"/>
            <a:ext cx="3281930" cy="246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5681" y="1188724"/>
            <a:ext cx="3326341" cy="249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6004" y="1049915"/>
            <a:ext cx="3137547" cy="2353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4727" y="3644714"/>
            <a:ext cx="265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Развилка – 1 (точка – 16)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4805" y="3146326"/>
            <a:ext cx="175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Ул. </a:t>
            </a:r>
            <a:r>
              <a:rPr lang="ru-RU" dirty="0" err="1" smtClean="0"/>
              <a:t>Южанинова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706844" y="3360654"/>
            <a:ext cx="3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Ул. </a:t>
            </a:r>
            <a:r>
              <a:rPr lang="ru-RU" dirty="0" err="1" smtClean="0"/>
              <a:t>Южанинова</a:t>
            </a:r>
            <a:r>
              <a:rPr lang="ru-RU" dirty="0" smtClean="0"/>
              <a:t> – 24 (точка – 5)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5581" y="673409"/>
            <a:ext cx="3130462" cy="23478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29712" y="2992101"/>
            <a:ext cx="253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Керносклад</a:t>
            </a:r>
            <a:r>
              <a:rPr lang="ru-RU" dirty="0" smtClean="0"/>
              <a:t> (точка – 15)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93827"/>
            <a:ext cx="2879678" cy="20489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3206" y="5456874"/>
            <a:ext cx="244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Остановка ( точка – 40)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2801" y="3713952"/>
            <a:ext cx="2752202" cy="20641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17270" y="5799827"/>
            <a:ext cx="244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Ленина – 2 (Точка – 36)</a:t>
            </a:r>
            <a:endParaRPr lang="ru-RU" dirty="0"/>
          </a:p>
        </p:txBody>
      </p:sp>
      <p:pic>
        <p:nvPicPr>
          <p:cNvPr id="17" name="Рисунок 16" descr="DSCN9247.JPG"/>
          <p:cNvPicPr>
            <a:picLocks noChangeAspect="1"/>
          </p:cNvPicPr>
          <p:nvPr/>
        </p:nvPicPr>
        <p:blipFill>
          <a:blip r:embed="rId9" cstate="print"/>
          <a:srcRect t="10000" r="7499" b="9999"/>
          <a:stretch>
            <a:fillRect/>
          </a:stretch>
        </p:blipFill>
        <p:spPr>
          <a:xfrm>
            <a:off x="4123016" y="4191239"/>
            <a:ext cx="2032125" cy="1318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90732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7511" y="201353"/>
            <a:ext cx="10564528" cy="51077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Таблица измерения гамма-фона территории деревни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Ситцева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Нязепетровского района Челябинской области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45201541"/>
              </p:ext>
            </p:extLst>
          </p:nvPr>
        </p:nvGraphicFramePr>
        <p:xfrm>
          <a:off x="390589" y="805218"/>
          <a:ext cx="5057235" cy="5281684"/>
        </p:xfrm>
        <a:graphic>
          <a:graphicData uri="http://schemas.openxmlformats.org/presentationml/2006/ole">
            <p:oleObj spid="_x0000_s8209" name="Документ" r:id="rId4" imgW="6084454" imgH="6719641" progId="Word.Document.12">
              <p:embed/>
            </p:oleObj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15143323"/>
              </p:ext>
            </p:extLst>
          </p:nvPr>
        </p:nvGraphicFramePr>
        <p:xfrm>
          <a:off x="6469877" y="818865"/>
          <a:ext cx="5100444" cy="5227093"/>
        </p:xfrm>
        <a:graphic>
          <a:graphicData uri="http://schemas.openxmlformats.org/presentationml/2006/ole">
            <p:oleObj spid="_x0000_s8210" name="Документ" r:id="rId5" imgW="6084454" imgH="6719641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895055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 descr="C:\Users\4460~1\AppData\Local\Temp\вариант 1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06770" y="514256"/>
            <a:ext cx="5477155" cy="3539129"/>
          </a:xfrm>
          <a:prstGeom prst="rect">
            <a:avLst/>
          </a:prstGeom>
          <a:noFill/>
        </p:spPr>
      </p:pic>
      <p:pic>
        <p:nvPicPr>
          <p:cNvPr id="35843" name="Picture 3" descr="C:\Users\4460~1\AppData\Local\Temp\вариант 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916" y="1013495"/>
            <a:ext cx="4267799" cy="373592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31642" y="3975248"/>
            <a:ext cx="6628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Методом радиационного мониторинга было установлено, что на территории д.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Ситцева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Нязепетровского района спокойная радиационная обстановка, естественный радиационный фон не изменен, превышений не обнаружено.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7105" y="477671"/>
            <a:ext cx="3974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Карты изменения радиофона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0466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653122068"/>
              </p:ext>
            </p:extLst>
          </p:nvPr>
        </p:nvGraphicFramePr>
        <p:xfrm>
          <a:off x="1329356" y="138748"/>
          <a:ext cx="9749322" cy="658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462000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3588" cy="69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9551" y="3589360"/>
            <a:ext cx="6114199" cy="10645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Лекция для старшеклассников </a:t>
            </a:r>
            <a:b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«Мирный атом – наше будущее»</a:t>
            </a: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/>
                </a:solidFill>
              </a:rPr>
              <a:t> 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Биологи\Desktop\атом\фото Ситцевская СОШ\фото Ситцевская СОШ\в презентацию\DSC0306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394" y="216089"/>
            <a:ext cx="2748114" cy="2136371"/>
          </a:xfrm>
          <a:prstGeom prst="rect">
            <a:avLst/>
          </a:prstGeom>
          <a:noFill/>
        </p:spPr>
      </p:pic>
      <p:pic>
        <p:nvPicPr>
          <p:cNvPr id="1027" name="Picture 3" descr="C:\Users\Биологи\Desktop\атом\фото Ситцевская СОШ\фото Ситцевская СОШ\в презентацию\DSC03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6271" y="1247603"/>
            <a:ext cx="2899755" cy="2175103"/>
          </a:xfrm>
          <a:prstGeom prst="rect">
            <a:avLst/>
          </a:prstGeom>
          <a:noFill/>
        </p:spPr>
      </p:pic>
      <p:pic>
        <p:nvPicPr>
          <p:cNvPr id="1033" name="Picture 9" descr="C:\Users\Биологи\Desktop\атом\фото Ситцевская СОШ\фото Ситцевская СОШ\в презентацию\DSC030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98092" y="2688847"/>
            <a:ext cx="2779611" cy="2084983"/>
          </a:xfrm>
          <a:prstGeom prst="rect">
            <a:avLst/>
          </a:prstGeom>
          <a:noFill/>
        </p:spPr>
      </p:pic>
      <p:pic>
        <p:nvPicPr>
          <p:cNvPr id="1034" name="Picture 10" descr="C:\Users\Биологи\Desktop\атом\фото Ситцевская СОШ\фото Ситцевская СОШ\в презентацию\DSC030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8657" y="4524628"/>
            <a:ext cx="2210937" cy="1658422"/>
          </a:xfrm>
          <a:prstGeom prst="rect">
            <a:avLst/>
          </a:prstGeom>
          <a:noFill/>
        </p:spPr>
      </p:pic>
      <p:pic>
        <p:nvPicPr>
          <p:cNvPr id="1035" name="Picture 11" descr="C:\Users\Биологи\Desktop\атом\фото Ситцевская СОШ\фото Ситцевская СОШ\в презентацию\DSC031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8832" y="1307328"/>
            <a:ext cx="2855236" cy="2141709"/>
          </a:xfrm>
          <a:prstGeom prst="rect">
            <a:avLst/>
          </a:prstGeom>
          <a:noFill/>
        </p:spPr>
      </p:pic>
      <p:pic>
        <p:nvPicPr>
          <p:cNvPr id="1036" name="Picture 12" descr="C:\Users\Биологи\Desktop\атом\фото Ситцевская СОШ\фото Ситцевская СОШ\в презентацию\DSC031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52701" y="224950"/>
            <a:ext cx="2879033" cy="215955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536072" y="2374710"/>
            <a:ext cx="136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Публикация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353636" y="4558353"/>
            <a:ext cx="3073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МКОУ </a:t>
            </a:r>
            <a:r>
              <a:rPr lang="ru-RU" dirty="0" smtClean="0"/>
              <a:t>Ситцевская средняя </a:t>
            </a:r>
          </a:p>
          <a:p>
            <a:r>
              <a:rPr lang="ru-RU" dirty="0" smtClean="0"/>
              <a:t>общеобразовательная школа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589361" y="245659"/>
            <a:ext cx="4653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Отчет о проведенных мероприятиях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Биологи\Desktop\02-11-2017_09-21-15\DSC032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326" y="3029804"/>
            <a:ext cx="2080145" cy="23277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3588" cy="69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558" y="0"/>
            <a:ext cx="10920663" cy="88547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развивающих игр для учащихся 5-8 классов 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808" y="3763619"/>
            <a:ext cx="2731245" cy="204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0673" y="2793151"/>
            <a:ext cx="2600497" cy="195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028" y="2769800"/>
            <a:ext cx="2752521" cy="206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7443" y="3643954"/>
            <a:ext cx="2225041" cy="236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Биологи\Desktop\Вика\IMG_20171016_1745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6343" y="907077"/>
            <a:ext cx="2666164" cy="2300147"/>
          </a:xfrm>
          <a:prstGeom prst="rect">
            <a:avLst/>
          </a:prstGeom>
          <a:noFill/>
        </p:spPr>
      </p:pic>
      <p:pic>
        <p:nvPicPr>
          <p:cNvPr id="11" name="Picture 3" descr="C:\Users\Биологи\Desktop\фото 16 окт\IMG_20171016_1750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41124" y="739539"/>
            <a:ext cx="3047990" cy="1635171"/>
          </a:xfrm>
          <a:prstGeom prst="rect">
            <a:avLst/>
          </a:prstGeom>
          <a:noFill/>
        </p:spPr>
      </p:pic>
      <p:pic>
        <p:nvPicPr>
          <p:cNvPr id="12" name="Picture 2" descr="C:\Users\Биологи\Desktop\фото 16 окт\IMG_20171016_1749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04191" y="736307"/>
            <a:ext cx="1737348" cy="2737639"/>
          </a:xfrm>
          <a:prstGeom prst="rect">
            <a:avLst/>
          </a:prstGeom>
          <a:noFill/>
        </p:spPr>
      </p:pic>
      <p:pic>
        <p:nvPicPr>
          <p:cNvPr id="34818" name="Picture 2" descr="C:\Users\Биологи\Desktop\школа\тропинка\фотографии\IMG_20171016_17575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4698" y="709685"/>
            <a:ext cx="2909687" cy="166502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766782" y="2388358"/>
            <a:ext cx="562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МБУДО «Центр детский экологический г. Челябинска»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34770" y="4831307"/>
            <a:ext cx="5841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МКОУ </a:t>
            </a:r>
            <a:r>
              <a:rPr lang="ru-RU" dirty="0" smtClean="0"/>
              <a:t>Ситцевская средняя общеобразовательная школа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48038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223529" y="3388713"/>
            <a:ext cx="254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20346F"/>
                </a:solidFill>
                <a:latin typeface="Geometria" panose="020B0503020204020204" pitchFamily="34" charset="-52"/>
                <a:cs typeface="Times New Roman" pitchFamily="18" charset="0"/>
              </a:rPr>
              <a:t>Атомные филворды</a:t>
            </a:r>
            <a:endParaRPr lang="ru-RU" b="1" dirty="0">
              <a:solidFill>
                <a:srgbClr val="20346F"/>
              </a:solidFill>
              <a:latin typeface="Geometria" panose="020B0503020204020204" pitchFamily="34" charset="-52"/>
            </a:endParaRPr>
          </a:p>
        </p:txBody>
      </p:sp>
      <p:pic>
        <p:nvPicPr>
          <p:cNvPr id="6" name="Picture 2" descr="C:\Users\Биологи\Desktop\к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7483" y="3885436"/>
            <a:ext cx="1587965" cy="2183919"/>
          </a:xfrm>
          <a:prstGeom prst="rect">
            <a:avLst/>
          </a:prstGeom>
          <a:noFill/>
        </p:spPr>
      </p:pic>
      <p:pic>
        <p:nvPicPr>
          <p:cNvPr id="7" name="Picture 3" descr="C:\Users\Биологи\Desktop\к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0734" y="3850104"/>
            <a:ext cx="1585765" cy="2180749"/>
          </a:xfrm>
          <a:prstGeom prst="rect">
            <a:avLst/>
          </a:prstGeom>
          <a:noFill/>
        </p:spPr>
      </p:pic>
      <p:pic>
        <p:nvPicPr>
          <p:cNvPr id="8" name="Picture 4" descr="C:\Users\Биологи\Desktop\к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9232" y="3811605"/>
            <a:ext cx="1634759" cy="2248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7657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994" y="95618"/>
            <a:ext cx="10515600" cy="9962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Заключение </a:t>
            </a:r>
            <a:endParaRPr lang="ru-RU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0059" y="995612"/>
            <a:ext cx="110224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результате исследования были:</a:t>
            </a:r>
            <a:endParaRPr lang="ru-RU" sz="2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Выявлены причины </a:t>
            </a:r>
            <a:r>
              <a:rPr lang="ru-RU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возникновения радиофобных взглядов молодежи и подростков деревни </a:t>
            </a:r>
            <a:r>
              <a:rPr lang="ru-RU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Ситцева </a:t>
            </a:r>
            <a:r>
              <a:rPr lang="ru-RU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Нязепетровского района Челябинской области </a:t>
            </a:r>
          </a:p>
          <a:p>
            <a:pPr algn="just"/>
            <a:r>
              <a:rPr lang="ru-RU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Выяснили </a:t>
            </a:r>
            <a:r>
              <a:rPr lang="ru-RU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причины социально-психологической напряженности среди населения </a:t>
            </a:r>
          </a:p>
          <a:p>
            <a:pPr algn="just"/>
            <a:r>
              <a:rPr lang="ru-RU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 соцопрос обучающихся </a:t>
            </a:r>
            <a:r>
              <a:rPr lang="ru-RU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8-11 классов </a:t>
            </a:r>
            <a:endParaRPr lang="ru-RU" sz="2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Измерен </a:t>
            </a:r>
            <a:r>
              <a:rPr lang="ru-RU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гамма-фон территории деревни </a:t>
            </a:r>
            <a:r>
              <a:rPr lang="ru-RU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Ситцева </a:t>
            </a:r>
            <a:r>
              <a:rPr lang="ru-RU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Нязепетровского района Челябинской области</a:t>
            </a:r>
          </a:p>
          <a:p>
            <a:pPr algn="just"/>
            <a:r>
              <a:rPr lang="ru-RU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Разработаны </a:t>
            </a:r>
            <a:r>
              <a:rPr lang="ru-RU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рекомендации по преодоления атомной необразованности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2980710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251" y="240632"/>
            <a:ext cx="11302194" cy="5273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dirty="0" smtClean="0"/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 работы:</a:t>
            </a:r>
            <a:endParaRPr lang="ru-RU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Выявить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причины возникновения радиофобных взглядов молодежи и подростков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деревни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Ситцева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Нязепетровского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Челябинской области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Выяснить причины социально-психологической напряженности среди населения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Провести социальный опрос среди школьников 8-11 классов </a:t>
            </a:r>
            <a:endParaRPr lang="ru-RU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Измерить гамма-фон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территории деревни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Ситцева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Нязепетровского района Челябинской области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Разработать рекомендации по преодоления атомной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необразованности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820466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567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48640" y="808522"/>
            <a:ext cx="11243026" cy="5368441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Анализ итогов социального опроса среди школьников 8-11 классов выявил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неосведомленность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вопросах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радиационного безопасности и экологической ситуации на территории Челябинской области. </a:t>
            </a:r>
          </a:p>
          <a:p>
            <a:pPr algn="just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Выявили не знание истории Родного Края, неосведомленность о деятельности  ПО «МАЯК»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Анализ  литературы и интернет ресурсов по данной теме выявил, неблагоприятное влияние СМИ на общественное мнение,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что является одной из основных причин социально-психологической напряженности среди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населения</a:t>
            </a:r>
          </a:p>
          <a:p>
            <a:pPr algn="just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 измерении  гамма-фона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территории деревни Ситцева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40 точках не были выявлены отклонения от норм радиационного фона</a:t>
            </a:r>
            <a:b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(среднее значение не превышает 0,2 </a:t>
            </a:r>
            <a:r>
              <a:rPr lang="ru-RU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мкЗв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/ч, что является нормой)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83866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75311" y="1686804"/>
            <a:ext cx="7359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внимание!!!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13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06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86854" y="887103"/>
            <a:ext cx="111775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Актуальность темы </a:t>
            </a:r>
          </a:p>
          <a:p>
            <a:pPr algn="ctr"/>
            <a:endParaRPr lang="ru-RU" sz="2400" b="1" u="sng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Челябинская область – «ядерный щит» нашей страны. История развития атомной отрасли тесно связана с развитием нашего региона.  В этой истории есть и печальные страницы… Наш благополучный сегодняшний день омрачают частые высказывания о том, что наша область загрязнена, что на у нас повышенный радиационный фон за счет источников техногенного характера. Насколько подвержены таким негативным высказываниям школьники? Изучение подверженности радиофобии молодежи и подростков деревни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Ситцева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Нязепетровского района Челябинской  является особенно актуальным.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251" y="240632"/>
            <a:ext cx="11302194" cy="54550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6913" y="382137"/>
            <a:ext cx="8461612" cy="588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0466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262" y="134119"/>
            <a:ext cx="11259403" cy="132556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Результаты анкетирования обучающихся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Ситцевская СОШ Нязепетровского района Челябинской области 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436766065"/>
              </p:ext>
            </p:extLst>
          </p:nvPr>
        </p:nvGraphicFramePr>
        <p:xfrm>
          <a:off x="-174171" y="1809069"/>
          <a:ext cx="4760685" cy="2400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724470123"/>
              </p:ext>
            </p:extLst>
          </p:nvPr>
        </p:nvGraphicFramePr>
        <p:xfrm>
          <a:off x="4042229" y="1349830"/>
          <a:ext cx="4651828" cy="3577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2694717671"/>
              </p:ext>
            </p:extLst>
          </p:nvPr>
        </p:nvGraphicFramePr>
        <p:xfrm>
          <a:off x="7790543" y="1547927"/>
          <a:ext cx="4820557" cy="2269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3288218968"/>
              </p:ext>
            </p:extLst>
          </p:nvPr>
        </p:nvGraphicFramePr>
        <p:xfrm>
          <a:off x="1405719" y="1247262"/>
          <a:ext cx="9648967" cy="4877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103550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67978363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249705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2598344802"/>
              </p:ext>
            </p:extLst>
          </p:nvPr>
        </p:nvGraphicFramePr>
        <p:xfrm>
          <a:off x="1337481" y="719666"/>
          <a:ext cx="9539785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614172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13939668"/>
              </p:ext>
            </p:extLst>
          </p:nvPr>
        </p:nvGraphicFramePr>
        <p:xfrm>
          <a:off x="614149" y="464024"/>
          <a:ext cx="11191164" cy="4875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481156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791" y="77455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Как относятся ваши родственники к экологической ситуации Челябинской области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58594260"/>
              </p:ext>
            </p:extLst>
          </p:nvPr>
        </p:nvGraphicFramePr>
        <p:xfrm>
          <a:off x="532263" y="1542197"/>
          <a:ext cx="11163867" cy="4634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2311988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411</Words>
  <Application>Microsoft Office PowerPoint</Application>
  <PresentationFormat>Произвольный</PresentationFormat>
  <Paragraphs>75</Paragraphs>
  <Slides>21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Документ</vt:lpstr>
      <vt:lpstr>Изучение подверженности радиофобии молодежи и подростков деревни Ситцева Нязепетровского района Челябинской области </vt:lpstr>
      <vt:lpstr>Слайд 2</vt:lpstr>
      <vt:lpstr>Слайд 3</vt:lpstr>
      <vt:lpstr>Слайд 4</vt:lpstr>
      <vt:lpstr>Результаты анкетирования обучающихся МКОУ Ситцевская СОШ Нязепетровского района Челябинской области </vt:lpstr>
      <vt:lpstr>Слайд 6</vt:lpstr>
      <vt:lpstr>Слайд 7</vt:lpstr>
      <vt:lpstr>Слайд 8</vt:lpstr>
      <vt:lpstr>Как относятся ваши родственники к экологической ситуации Челябинской области </vt:lpstr>
      <vt:lpstr>Слайд 10</vt:lpstr>
      <vt:lpstr>Слайд 11</vt:lpstr>
      <vt:lpstr>Маршрут прохождения объектов </vt:lpstr>
      <vt:lpstr>Таблица измерения гамма-фона территории деревни Ситцева Нязепетровского района Челябинской области</vt:lpstr>
      <vt:lpstr>Слайд 14</vt:lpstr>
      <vt:lpstr>Слайд 15</vt:lpstr>
      <vt:lpstr>  Лекция для старшеклассников  «Мирный атом – наше будущее»  </vt:lpstr>
      <vt:lpstr>Проведение развивающих игр для учащихся 5-8 классов </vt:lpstr>
      <vt:lpstr>Слайд 18</vt:lpstr>
      <vt:lpstr>Заключение </vt:lpstr>
      <vt:lpstr>Вывод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Биологи</cp:lastModifiedBy>
  <cp:revision>60</cp:revision>
  <dcterms:created xsi:type="dcterms:W3CDTF">2017-10-19T18:44:00Z</dcterms:created>
  <dcterms:modified xsi:type="dcterms:W3CDTF">2017-11-02T08:42:10Z</dcterms:modified>
</cp:coreProperties>
</file>